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3" r:id="rId1"/>
    <p:sldMasterId id="2147483686" r:id="rId2"/>
  </p:sldMasterIdLst>
  <p:notesMasterIdLst>
    <p:notesMasterId r:id="rId18"/>
  </p:notesMasterIdLst>
  <p:sldIdLst>
    <p:sldId id="256" r:id="rId3"/>
    <p:sldId id="258" r:id="rId4"/>
    <p:sldId id="257" r:id="rId5"/>
    <p:sldId id="270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8" r:id="rId14"/>
    <p:sldId id="266" r:id="rId15"/>
    <p:sldId id="267" r:id="rId16"/>
    <p:sldId id="269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E9C15D3-E723-477C-A82F-18F191792408}">
  <a:tblStyle styleId="{BE9C15D3-E723-477C-A82F-18F191792408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82" y="125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86da337db3_0_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86da337db3_0_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286da337db3_0_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286da337db3_0_1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286da337db3_0_1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286da337db3_0_1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GB" dirty="0">
                <a:latin typeface="Calibri"/>
                <a:cs typeface="Calibri"/>
              </a:rPr>
              <a:t>To help parents see the value of reading by getting them to reflect on their own reading experiences</a:t>
            </a:r>
            <a:endParaRPr lang="en-US" dirty="0">
              <a:latin typeface="Calibri"/>
              <a:cs typeface="Calibri"/>
            </a:endParaRPr>
          </a:p>
          <a:p>
            <a:pPr marL="174708" indent="-174708">
              <a:buFont typeface="Arial,Sans-Serif"/>
              <a:buChar char="•"/>
            </a:pPr>
            <a:endParaRPr lang="en-GB" dirty="0"/>
          </a:p>
          <a:p>
            <a:r>
              <a:rPr lang="en-GB" b="1" dirty="0">
                <a:latin typeface="Calibri"/>
                <a:cs typeface="Calibri"/>
              </a:rPr>
              <a:t>Suggested script:</a:t>
            </a:r>
            <a:endParaRPr lang="en-US" dirty="0">
              <a:latin typeface="Calibri"/>
              <a:cs typeface="Calibri"/>
            </a:endParaRPr>
          </a:p>
          <a:p>
            <a:pPr marL="174708" indent="-174708">
              <a:buFont typeface="Arial,Sans-Serif"/>
              <a:buChar char="•"/>
            </a:pPr>
            <a:r>
              <a:rPr lang="en-US" i="1" u="sng" dirty="0">
                <a:latin typeface="Calibri"/>
                <a:cs typeface="Calibri"/>
              </a:rPr>
              <a:t>Just think about how many times you have already read things today. More than ever, we are surrounded by text and reading is a vital skill.</a:t>
            </a:r>
            <a:endParaRPr lang="en-US" u="sng" dirty="0">
              <a:cs typeface="Calibri"/>
            </a:endParaRPr>
          </a:p>
          <a:p>
            <a:pPr marL="174708" indent="-174708">
              <a:buFont typeface="Arial,Sans-Serif"/>
              <a:buChar char="•"/>
            </a:pPr>
            <a:r>
              <a:rPr lang="en-US" i="1" u="sng" dirty="0">
                <a:latin typeface="Calibri"/>
                <a:cs typeface="Calibri"/>
              </a:rPr>
              <a:t>We want all of our children to become confident readers who can navigate the world of reading around them.</a:t>
            </a:r>
          </a:p>
        </p:txBody>
      </p:sp>
    </p:spTree>
    <p:extLst>
      <p:ext uri="{BB962C8B-B14F-4D97-AF65-F5344CB8AC3E}">
        <p14:creationId xmlns:p14="http://schemas.microsoft.com/office/powerpoint/2010/main" val="29848560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286da337db3_0_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286da337db3_0_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286da337db3_0_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286da337db3_0_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286da337db3_0_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286da337db3_0_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286da337db3_0_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286da337db3_0_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286da337db3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286da337db3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286da337db3_0_1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286da337db3_0_1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286da337db3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286da337db3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286da337db3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286da337db3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781074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286da337db3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286da337db3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286da337db3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286da337db3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286da337db3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286da337db3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871099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3429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9144000" cy="3429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3720103"/>
            <a:ext cx="5829300" cy="1097280"/>
          </a:xfrm>
        </p:spPr>
        <p:txBody>
          <a:bodyPr anchor="ctr">
            <a:normAutofit/>
          </a:bodyPr>
          <a:lstStyle>
            <a:lvl1pPr algn="r">
              <a:defRPr sz="375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3720103"/>
            <a:ext cx="2400300" cy="109728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35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 algn="ctr">
              <a:buNone/>
              <a:defRPr sz="135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350"/>
            </a:lvl4pPr>
            <a:lvl5pPr marL="1371600" indent="0" algn="ctr">
              <a:buNone/>
              <a:defRPr sz="1350"/>
            </a:lvl5pPr>
            <a:lvl6pPr marL="1714500" indent="0" algn="ctr">
              <a:buNone/>
              <a:defRPr sz="1350"/>
            </a:lvl6pPr>
            <a:lvl7pPr marL="2057400" indent="0" algn="ctr">
              <a:buNone/>
              <a:defRPr sz="1350"/>
            </a:lvl7pPr>
            <a:lvl8pPr marL="2400300" indent="0" algn="ctr">
              <a:buNone/>
              <a:defRPr sz="1350"/>
            </a:lvl8pPr>
            <a:lvl9pPr marL="2743200" indent="0" algn="ctr">
              <a:buNone/>
              <a:defRPr sz="135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6AD6EE87-EBD5-4F12-A48A-63ACA297AC8F}" type="datetimeFigureOut">
              <a:rPr lang="en-US" smtClean="0"/>
              <a:t>10/3/2023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3948080"/>
            <a:ext cx="0" cy="6858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8444461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smtClean="0"/>
              <a:t>10/3/2023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060017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3429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9144000" cy="3429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720103"/>
            <a:ext cx="5829300" cy="1097280"/>
          </a:xfrm>
        </p:spPr>
        <p:txBody>
          <a:bodyPr anchor="ctr">
            <a:normAutofit/>
          </a:bodyPr>
          <a:lstStyle>
            <a:lvl1pPr algn="r">
              <a:defRPr sz="3750" b="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3720103"/>
            <a:ext cx="2400300" cy="109728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35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smtClean="0"/>
              <a:t>10/3/2023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3948080"/>
            <a:ext cx="0" cy="6858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2355536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438912"/>
            <a:ext cx="7290054" cy="11247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5" y="1714500"/>
            <a:ext cx="3566160" cy="301752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1714500"/>
            <a:ext cx="3566160" cy="301752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smtClean="0"/>
              <a:t>10/3/2023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427254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1634727"/>
            <a:ext cx="3566160" cy="61722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725" b="0" cap="none" baseline="0">
                <a:solidFill>
                  <a:schemeClr val="accent1"/>
                </a:solidFill>
                <a:latin typeface="+mn-lt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225841"/>
            <a:ext cx="3566160" cy="250617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3166" y="1634727"/>
            <a:ext cx="3566160" cy="61722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1725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135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3166" y="2225841"/>
            <a:ext cx="3566160" cy="250617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smtClean="0"/>
              <a:t>10/3/2023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7208174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smtClean="0"/>
              <a:t>10/3/2023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207328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smtClean="0"/>
              <a:t>10/3/2023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0931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353632"/>
            <a:ext cx="3291840" cy="130302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617220"/>
            <a:ext cx="4258818" cy="388848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1693129"/>
            <a:ext cx="3291840" cy="2821721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450"/>
              </a:spcBef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smtClean="0"/>
              <a:t>10/3/2023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5994791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720104"/>
            <a:ext cx="5829300" cy="1097280"/>
          </a:xfrm>
        </p:spPr>
        <p:txBody>
          <a:bodyPr anchor="ctr">
            <a:normAutofit/>
          </a:bodyPr>
          <a:lstStyle>
            <a:lvl1pPr algn="r">
              <a:defRPr sz="375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3429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3720104"/>
            <a:ext cx="2400300" cy="109728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35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smtClean="0"/>
              <a:t>10/3/2023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3948080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0736197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smtClean="0"/>
              <a:t>10/3/2023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354413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571500"/>
            <a:ext cx="1971675" cy="405765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571500"/>
            <a:ext cx="5686425" cy="40576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smtClean="0"/>
              <a:t>10/3/2023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44447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3340261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024816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1437624"/>
            <a:ext cx="8370930" cy="32943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249492"/>
            <a:ext cx="7344816" cy="864096"/>
          </a:xfrm>
          <a:prstGeom prst="rect">
            <a:avLst/>
          </a:prstGeom>
        </p:spPr>
        <p:txBody>
          <a:bodyPr anchor="b" anchorCtr="0"/>
          <a:lstStyle>
            <a:lvl1pPr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046816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1437624"/>
            <a:ext cx="3942438" cy="32943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249492"/>
            <a:ext cx="7344816" cy="864096"/>
          </a:xfrm>
          <a:prstGeom prst="rect">
            <a:avLst/>
          </a:prstGeom>
        </p:spPr>
        <p:txBody>
          <a:bodyPr anchor="b" anchorCtr="0"/>
          <a:lstStyle>
            <a:lvl1pPr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FCA5357F-9713-BB4D-9AE1-E10DB318EF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80012" y="1437624"/>
            <a:ext cx="3942438" cy="32943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514663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1437624"/>
            <a:ext cx="3942438" cy="32943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249492"/>
            <a:ext cx="7344816" cy="864096"/>
          </a:xfrm>
          <a:prstGeom prst="rect">
            <a:avLst/>
          </a:prstGeom>
        </p:spPr>
        <p:txBody>
          <a:bodyPr anchor="b" anchorCtr="0"/>
          <a:lstStyle>
            <a:lvl1pPr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ADF02A9-D1D6-1947-8903-4AEE4B422F5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572000" y="1437085"/>
            <a:ext cx="4105275" cy="3294459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7052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09709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9C405-5329-8F44-BF87-076C7BC7D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8013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198784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2975" y="1714500"/>
            <a:ext cx="3593592" cy="27146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85846" y="1714500"/>
            <a:ext cx="3593592" cy="27146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24F4-450B-494A-8168-C27743591B4F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01055-81AA-C044-9423-EC0F2F6D74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86252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438912"/>
            <a:ext cx="7290054" cy="11247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1714500"/>
            <a:ext cx="7290055" cy="301752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4853028"/>
            <a:ext cx="1615607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0298CD5-6C1E-4009-B41F-6DF62E31D3BE}" type="datetimeFigureOut">
              <a:rPr lang="en-US" smtClean="0"/>
              <a:pPr/>
              <a:t>10/3/2023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4853028"/>
            <a:ext cx="4426094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4853028"/>
            <a:ext cx="730250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619743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3168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hf sldNum="0" hdr="0" ftr="0" dt="0"/>
  <p:txStyles>
    <p:titleStyle>
      <a:lvl1pPr algn="l" defTabSz="685800" rtl="0" eaLnBrk="1" latinLnBrk="0" hangingPunct="1">
        <a:lnSpc>
          <a:spcPct val="80000"/>
        </a:lnSpc>
        <a:spcBef>
          <a:spcPct val="0"/>
        </a:spcBef>
        <a:buNone/>
        <a:defRPr sz="3750" kern="1200" cap="all" spc="75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68580" indent="-6858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198882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336042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445770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582930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685800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795528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912114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021842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1AB373-CFC7-C849-A174-915481BA7EC2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8028384" y="195486"/>
            <a:ext cx="918102" cy="918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349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5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5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5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502020204030204" pitchFamily="34" charset="0"/>
        </a:defRPr>
      </a:lvl5pPr>
      <a:lvl6pPr marL="3429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502020204030204" pitchFamily="34" charset="0"/>
        </a:defRPr>
      </a:lvl6pPr>
      <a:lvl7pPr marL="6858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502020204030204" pitchFamily="34" charset="0"/>
        </a:defRPr>
      </a:lvl7pPr>
      <a:lvl8pPr marL="10287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502020204030204" pitchFamily="34" charset="0"/>
        </a:defRPr>
      </a:lvl8pPr>
      <a:lvl9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502020204030204" pitchFamily="34" charset="0"/>
        </a:defRPr>
      </a:lvl9pPr>
    </p:titleStyle>
    <p:bodyStyle>
      <a:lvl1pPr marL="171450" indent="-171450" algn="l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arfordprimary.co.uk/bham/primary/barford/site/pages/ourlearning/phonics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C5E8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 smtClean="0"/>
              <a:t>Reading </a:t>
            </a:r>
            <a:r>
              <a:rPr lang="en-GB" dirty="0"/>
              <a:t>at Barford</a:t>
            </a:r>
            <a:endParaRPr dirty="0"/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1821543" y="595086"/>
            <a:ext cx="4884057" cy="2010228"/>
          </a:xfrm>
          <a:prstGeom prst="rect">
            <a:avLst/>
          </a:prstGeom>
          <a:solidFill>
            <a:srgbClr val="FFC000"/>
          </a:solidFill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/>
              <a:t>Reading - Changes lives…</a:t>
            </a:r>
            <a:endParaRPr sz="4800" dirty="0"/>
          </a:p>
        </p:txBody>
      </p:sp>
      <p:pic>
        <p:nvPicPr>
          <p:cNvPr id="1026" name="Picture 2" descr="https://lh4.googleusercontent.com/7RZVqJ-DK5QHn27BKhtX9U1srFCskdwxmdTr4UGHNeNIgNtcqKQS7z8S1b0SyaBKtFt3czFlf5WzpUacLi4MWlxPkZthiVh92N9r51-Y5T9NSS-T7HZmY8E-dmBJGxqNXugr4LGbZz2Bej68vllR-kNhhg=s204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8263" y="1926976"/>
            <a:ext cx="3262538" cy="3057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5"/>
          <p:cNvSpPr txBox="1">
            <a:spLocks noGrp="1"/>
          </p:cNvSpPr>
          <p:nvPr>
            <p:ph type="title"/>
          </p:nvPr>
        </p:nvSpPr>
        <p:spPr>
          <a:xfrm>
            <a:off x="747128" y="3942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Aims</a:t>
            </a:r>
            <a:endParaRPr dirty="0"/>
          </a:p>
        </p:txBody>
      </p:sp>
      <p:sp>
        <p:nvSpPr>
          <p:cNvPr id="66" name="Google Shape;66;p15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342900" lvl="0" algn="l" rtl="0">
              <a:spcBef>
                <a:spcPts val="0"/>
              </a:spcBef>
              <a:spcAft>
                <a:spcPts val="1200"/>
              </a:spcAft>
              <a:buAutoNum type="arabicPeriod"/>
            </a:pPr>
            <a:r>
              <a:rPr lang="en-GB" dirty="0" smtClean="0"/>
              <a:t>To explain why Reading is so important.</a:t>
            </a:r>
          </a:p>
          <a:p>
            <a:pPr marL="342900" lvl="0" algn="l" rtl="0">
              <a:spcBef>
                <a:spcPts val="0"/>
              </a:spcBef>
              <a:spcAft>
                <a:spcPts val="1200"/>
              </a:spcAft>
              <a:buAutoNum type="arabicPeriod"/>
            </a:pPr>
            <a:r>
              <a:rPr lang="en-GB" dirty="0" smtClean="0"/>
              <a:t>To provide you with an overview of how we teach reading in school.</a:t>
            </a:r>
          </a:p>
          <a:p>
            <a:pPr marL="342900" lvl="0" algn="l" rtl="0">
              <a:spcBef>
                <a:spcPts val="0"/>
              </a:spcBef>
              <a:spcAft>
                <a:spcPts val="1200"/>
              </a:spcAft>
              <a:buAutoNum type="arabicPeriod"/>
            </a:pPr>
            <a:r>
              <a:rPr lang="en-GB" dirty="0" smtClean="0"/>
              <a:t>To introduce you to Accelerated Reader.</a:t>
            </a:r>
          </a:p>
          <a:p>
            <a:pPr marL="342900" lvl="0" algn="l" rtl="0">
              <a:spcBef>
                <a:spcPts val="0"/>
              </a:spcBef>
              <a:spcAft>
                <a:spcPts val="1200"/>
              </a:spcAft>
              <a:buAutoNum type="arabicPeriod"/>
            </a:pPr>
            <a:r>
              <a:rPr lang="en-GB" dirty="0" smtClean="0"/>
              <a:t>How can you support children at home?</a:t>
            </a:r>
            <a:r>
              <a:rPr lang="en-GB" dirty="0" smtClean="0"/>
              <a:t> </a:t>
            </a:r>
          </a:p>
          <a:p>
            <a:pPr marL="342900" lvl="0" algn="l" rtl="0">
              <a:spcBef>
                <a:spcPts val="0"/>
              </a:spcBef>
              <a:spcAft>
                <a:spcPts val="1200"/>
              </a:spcAft>
              <a:buAutoNum type="arabicPeriod"/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00"/>
        </a:solidFill>
        <a:effectLst/>
      </p:bgPr>
    </p:bg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Google Shape;60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0925" y="948100"/>
            <a:ext cx="6519550" cy="3390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1D1E7C75-6C89-A249-A30C-CE8E70E36D1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7544" y="1437625"/>
            <a:ext cx="2700300" cy="3298994"/>
          </a:xfrm>
          <a:prstGeom prst="roundRect">
            <a:avLst>
              <a:gd name="adj" fmla="val 3335"/>
            </a:avLst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47BE807-306C-AB4D-9DBF-534B43CD6AC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75856" y="1437624"/>
            <a:ext cx="2700300" cy="3294366"/>
          </a:xfrm>
          <a:prstGeom prst="roundRect">
            <a:avLst>
              <a:gd name="adj" fmla="val 3996"/>
            </a:avLst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E34C08F-E545-904E-BA43-E68CEBDE484F}"/>
              </a:ext>
            </a:extLst>
          </p:cNvPr>
          <p:cNvPicPr>
            <a:picLocks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00" r="-100"/>
          <a:stretch/>
        </p:blipFill>
        <p:spPr>
          <a:xfrm>
            <a:off x="6084168" y="1437624"/>
            <a:ext cx="2705400" cy="1566000"/>
          </a:xfrm>
          <a:prstGeom prst="roundRect">
            <a:avLst>
              <a:gd name="adj" fmla="val 4292"/>
            </a:avLst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AFC6224D-9348-0849-A788-DC9043F0C84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84168" y="3153597"/>
            <a:ext cx="2713802" cy="1566349"/>
          </a:xfrm>
          <a:prstGeom prst="roundRect">
            <a:avLst>
              <a:gd name="adj" fmla="val 4293"/>
            </a:avLst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A6FA5D5B-84DD-2045-95A0-148DB04A36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249492"/>
            <a:ext cx="5252306" cy="864096"/>
          </a:xfrm>
        </p:spPr>
        <p:txBody>
          <a:bodyPr/>
          <a:lstStyle/>
          <a:p>
            <a:r>
              <a:rPr lang="en-US"/>
              <a:t>How many times have you already read today?</a:t>
            </a:r>
          </a:p>
        </p:txBody>
      </p:sp>
    </p:spTree>
    <p:extLst>
      <p:ext uri="{BB962C8B-B14F-4D97-AF65-F5344CB8AC3E}">
        <p14:creationId xmlns:p14="http://schemas.microsoft.com/office/powerpoint/2010/main" val="3281351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" name="Google Shape;71;p16"/>
          <p:cNvGraphicFramePr/>
          <p:nvPr>
            <p:extLst>
              <p:ext uri="{D42A27DB-BD31-4B8C-83A1-F6EECF244321}">
                <p14:modId xmlns:p14="http://schemas.microsoft.com/office/powerpoint/2010/main" val="3677157689"/>
              </p:ext>
            </p:extLst>
          </p:nvPr>
        </p:nvGraphicFramePr>
        <p:xfrm>
          <a:off x="973675" y="1581250"/>
          <a:ext cx="7112850" cy="3360240"/>
        </p:xfrm>
        <a:graphic>
          <a:graphicData uri="http://schemas.openxmlformats.org/drawingml/2006/table">
            <a:tbl>
              <a:tblPr>
                <a:noFill/>
                <a:tableStyleId>{BE9C15D3-E723-477C-A82F-18F191792408}</a:tableStyleId>
              </a:tblPr>
              <a:tblGrid>
                <a:gridCol w="3948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64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What we use to Teach </a:t>
                      </a:r>
                      <a:r>
                        <a:rPr lang="en-GB" dirty="0" smtClean="0">
                          <a:solidFill>
                            <a:srgbClr val="FF0000"/>
                          </a:solidFill>
                        </a:rPr>
                        <a:t>reading?</a:t>
                      </a:r>
                      <a:endParaRPr dirty="0">
                        <a:solidFill>
                          <a:srgbClr val="FF0000"/>
                        </a:solidFill>
                      </a:endParaRPr>
                    </a:p>
                  </a:txBody>
                  <a:tcPr marL="91425" marR="91425" marT="91425" marB="91425"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How we build </a:t>
                      </a:r>
                      <a:r>
                        <a:rPr lang="en-GB" dirty="0" smtClean="0">
                          <a:solidFill>
                            <a:srgbClr val="FF0000"/>
                          </a:solidFill>
                        </a:rPr>
                        <a:t>skills?</a:t>
                      </a:r>
                      <a:endParaRPr dirty="0">
                        <a:solidFill>
                          <a:srgbClr val="FF0000"/>
                        </a:solidFill>
                      </a:endParaRPr>
                    </a:p>
                  </a:txBody>
                  <a:tcPr marL="91425" marR="91425" marT="91425" marB="91425"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dirty="0">
                          <a:solidFill>
                            <a:srgbClr val="002060"/>
                          </a:solidFill>
                        </a:rPr>
                        <a:t>Nursery</a:t>
                      </a:r>
                      <a:r>
                        <a:rPr lang="en-GB" dirty="0"/>
                        <a:t> - Little </a:t>
                      </a:r>
                      <a:r>
                        <a:rPr lang="en-GB" dirty="0" err="1"/>
                        <a:t>Wandle</a:t>
                      </a:r>
                      <a:r>
                        <a:rPr lang="en-GB" dirty="0"/>
                        <a:t> Foundations for phonics</a:t>
                      </a:r>
                      <a:endParaRPr dirty="0"/>
                    </a:p>
                  </a:txBody>
                  <a:tcPr marL="91425" marR="91425" marT="91425" marB="91425">
                    <a:solidFill>
                      <a:srgbClr val="FFD966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Learning the ‘phonic code’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Sounding and blending to read.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Developing fluency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Developing prosody (expression|)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Comprehension</a:t>
                      </a:r>
                      <a:endParaRPr/>
                    </a:p>
                  </a:txBody>
                  <a:tcPr marL="91425" marR="91425" marT="91425" marB="91425"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dirty="0">
                          <a:solidFill>
                            <a:srgbClr val="002060"/>
                          </a:solidFill>
                        </a:rPr>
                        <a:t>Reception</a:t>
                      </a:r>
                      <a:r>
                        <a:rPr lang="en-GB" dirty="0"/>
                        <a:t> - Little </a:t>
                      </a:r>
                      <a:r>
                        <a:rPr lang="en-GB" dirty="0" err="1"/>
                        <a:t>Wandle</a:t>
                      </a:r>
                      <a:r>
                        <a:rPr lang="en-GB" dirty="0"/>
                        <a:t> Letters and Sounds Revised phonics programme.</a:t>
                      </a:r>
                      <a:endParaRPr dirty="0"/>
                    </a:p>
                  </a:txBody>
                  <a:tcPr marL="91425" marR="91425" marT="91425" marB="91425">
                    <a:solidFill>
                      <a:srgbClr val="FFD966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dirty="0">
                          <a:solidFill>
                            <a:srgbClr val="002060"/>
                          </a:solidFill>
                        </a:rPr>
                        <a:t>Year 1</a:t>
                      </a:r>
                      <a:r>
                        <a:rPr lang="en-GB" dirty="0"/>
                        <a:t> - </a:t>
                      </a:r>
                      <a:r>
                        <a:rPr lang="en-GB" dirty="0">
                          <a:solidFill>
                            <a:schemeClr val="dk1"/>
                          </a:solidFill>
                        </a:rPr>
                        <a:t>Little </a:t>
                      </a:r>
                      <a:r>
                        <a:rPr lang="en-GB" dirty="0" err="1">
                          <a:solidFill>
                            <a:schemeClr val="dk1"/>
                          </a:solidFill>
                        </a:rPr>
                        <a:t>Wandle</a:t>
                      </a:r>
                      <a:r>
                        <a:rPr lang="en-GB" dirty="0">
                          <a:solidFill>
                            <a:schemeClr val="dk1"/>
                          </a:solidFill>
                        </a:rPr>
                        <a:t> Letters and Sounds Revised Phonics programme.</a:t>
                      </a:r>
                      <a:endParaRPr dirty="0"/>
                    </a:p>
                  </a:txBody>
                  <a:tcPr marL="91425" marR="91425" marT="91425" marB="91425">
                    <a:solidFill>
                      <a:srgbClr val="FFD966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dirty="0">
                          <a:solidFill>
                            <a:srgbClr val="002060"/>
                          </a:solidFill>
                        </a:rPr>
                        <a:t>Year 2</a:t>
                      </a:r>
                      <a:r>
                        <a:rPr lang="en-GB" dirty="0"/>
                        <a:t> - Little </a:t>
                      </a:r>
                      <a:r>
                        <a:rPr lang="en-GB" dirty="0" err="1"/>
                        <a:t>Wandle</a:t>
                      </a:r>
                      <a:r>
                        <a:rPr lang="en-GB" dirty="0"/>
                        <a:t> phonics into Little </a:t>
                      </a:r>
                      <a:r>
                        <a:rPr lang="en-GB" dirty="0" err="1"/>
                        <a:t>Wandle</a:t>
                      </a:r>
                      <a:r>
                        <a:rPr lang="en-GB" dirty="0"/>
                        <a:t> Fluency programme</a:t>
                      </a:r>
                      <a:endParaRPr dirty="0"/>
                    </a:p>
                  </a:txBody>
                  <a:tcPr marL="91425" marR="91425" marT="91425" marB="91425"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Children become fluent readers.</a:t>
                      </a:r>
                      <a:endParaRPr/>
                    </a:p>
                  </a:txBody>
                  <a:tcPr marL="91425" marR="91425" marT="91425" marB="91425"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Year 3 - Year 6 - Reading skills developed using ‘Steps to Read’</a:t>
                      </a:r>
                      <a:endParaRPr/>
                    </a:p>
                  </a:txBody>
                  <a:tcPr marL="91425" marR="91425" marT="91425" marB="91425">
                    <a:solidFill>
                      <a:srgbClr val="9FC5E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dirty="0"/>
                        <a:t>Increasing range of reading </a:t>
                      </a:r>
                      <a:r>
                        <a:rPr lang="en-GB" dirty="0" smtClean="0"/>
                        <a:t>skills </a:t>
                      </a:r>
                      <a:r>
                        <a:rPr lang="en-GB" dirty="0"/>
                        <a:t>understanding/interpreting/analysing a range of texts.</a:t>
                      </a:r>
                      <a:endParaRPr dirty="0"/>
                    </a:p>
                  </a:txBody>
                  <a:tcPr marL="91425" marR="91425" marT="91425" marB="91425">
                    <a:solidFill>
                      <a:srgbClr val="9FC5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cxnSp>
        <p:nvCxnSpPr>
          <p:cNvPr id="72" name="Google Shape;72;p16"/>
          <p:cNvCxnSpPr/>
          <p:nvPr/>
        </p:nvCxnSpPr>
        <p:spPr>
          <a:xfrm flipH="1">
            <a:off x="585400" y="1632050"/>
            <a:ext cx="31800" cy="3165600"/>
          </a:xfrm>
          <a:prstGeom prst="straightConnector1">
            <a:avLst/>
          </a:prstGeom>
          <a:noFill/>
          <a:ln w="76200" cap="flat" cmpd="sng">
            <a:solidFill>
              <a:srgbClr val="FF9900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73" name="Google Shape;73;p16"/>
          <p:cNvSpPr txBox="1"/>
          <p:nvPr/>
        </p:nvSpPr>
        <p:spPr>
          <a:xfrm>
            <a:off x="776300" y="566325"/>
            <a:ext cx="5790300" cy="6576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u="sng" dirty="0"/>
              <a:t>How the teaching of Reading progresses in school.</a:t>
            </a:r>
            <a:endParaRPr sz="1800" b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CCCC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Little Wandle</a:t>
            </a:r>
            <a:endParaRPr/>
          </a:p>
        </p:txBody>
      </p:sp>
      <p:sp>
        <p:nvSpPr>
          <p:cNvPr id="79" name="Google Shape;79;p17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GB" dirty="0"/>
              <a:t>Visit our </a:t>
            </a:r>
            <a:r>
              <a:rPr lang="en-GB" u="sng" dirty="0">
                <a:solidFill>
                  <a:schemeClr val="hlink"/>
                </a:solidFill>
                <a:hlinkClick r:id="rId3"/>
              </a:rPr>
              <a:t>website</a:t>
            </a:r>
            <a:r>
              <a:rPr lang="en-GB" dirty="0"/>
              <a:t> for more information for parents</a:t>
            </a:r>
            <a:endParaRPr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dirty="0"/>
              <a:t>  </a:t>
            </a:r>
            <a:endParaRPr dirty="0"/>
          </a:p>
        </p:txBody>
      </p:sp>
      <p:pic>
        <p:nvPicPr>
          <p:cNvPr id="80" name="Google Shape;80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977650" y="2709225"/>
            <a:ext cx="1752600" cy="167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C5E8"/>
        </a:solid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8"/>
          <p:cNvSpPr txBox="1">
            <a:spLocks noGrp="1"/>
          </p:cNvSpPr>
          <p:nvPr>
            <p:ph type="title"/>
          </p:nvPr>
        </p:nvSpPr>
        <p:spPr>
          <a:xfrm>
            <a:off x="696328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Developing Reading Skills -  KS1</a:t>
            </a:r>
            <a:endParaRPr dirty="0"/>
          </a:p>
        </p:txBody>
      </p:sp>
      <p:sp>
        <p:nvSpPr>
          <p:cNvPr id="86" name="Google Shape;86;p18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87" name="Google Shape;87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77325" y="198550"/>
            <a:ext cx="1749850" cy="819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5450" y="1152475"/>
            <a:ext cx="8235076" cy="3040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AF8"/>
        </a:solidFill>
        <a:effectLst/>
      </p:bgPr>
    </p:bg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>
            <a:spLocks noGrp="1"/>
          </p:cNvSpPr>
          <p:nvPr>
            <p:ph type="title"/>
          </p:nvPr>
        </p:nvSpPr>
        <p:spPr>
          <a:xfrm>
            <a:off x="681814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Developing Reading Skills - KS2</a:t>
            </a:r>
            <a:endParaRPr dirty="0"/>
          </a:p>
        </p:txBody>
      </p:sp>
      <p:sp>
        <p:nvSpPr>
          <p:cNvPr id="94" name="Google Shape;94;p19"/>
          <p:cNvSpPr txBox="1">
            <a:spLocks noGrp="1"/>
          </p:cNvSpPr>
          <p:nvPr>
            <p:ph type="body" idx="1"/>
          </p:nvPr>
        </p:nvSpPr>
        <p:spPr>
          <a:xfrm>
            <a:off x="201500" y="153112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95" name="Google Shape;95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77325" y="198550"/>
            <a:ext cx="1749850" cy="819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1500" y="1152468"/>
            <a:ext cx="9143999" cy="41737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2C4C9"/>
        </a:solidFill>
        <a:effectLst/>
      </p:bgPr>
    </p:bg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0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Accelerated Reader at Barford</a:t>
            </a:r>
            <a:endParaRPr/>
          </a:p>
        </p:txBody>
      </p:sp>
      <p:sp>
        <p:nvSpPr>
          <p:cNvPr id="102" name="Google Shape;102;p20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Reading as a way of life…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D9D9"/>
        </a:solidFill>
        <a:effectLst/>
      </p:bgPr>
    </p:bg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1"/>
          <p:cNvSpPr txBox="1">
            <a:spLocks noGrp="1"/>
          </p:cNvSpPr>
          <p:nvPr>
            <p:ph type="ctrTitle"/>
          </p:nvPr>
        </p:nvSpPr>
        <p:spPr>
          <a:xfrm>
            <a:off x="1132114" y="574900"/>
            <a:ext cx="6408057" cy="67332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Why Accelerated </a:t>
            </a:r>
            <a:r>
              <a:rPr lang="en-GB" dirty="0" smtClean="0"/>
              <a:t>Reader?</a:t>
            </a:r>
            <a:endParaRPr dirty="0"/>
          </a:p>
        </p:txBody>
      </p:sp>
      <p:sp>
        <p:nvSpPr>
          <p:cNvPr id="108" name="Google Shape;108;p21"/>
          <p:cNvSpPr txBox="1">
            <a:spLocks noGrp="1"/>
          </p:cNvSpPr>
          <p:nvPr>
            <p:ph type="subTitle" idx="1"/>
          </p:nvPr>
        </p:nvSpPr>
        <p:spPr>
          <a:xfrm>
            <a:off x="205650" y="232507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09" name="Google Shape;109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6000" y="1669300"/>
            <a:ext cx="7633900" cy="3388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C2F4"/>
        </a:solidFill>
        <a:effectLst/>
      </p:bgPr>
    </p:bg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2"/>
          <p:cNvSpPr txBox="1">
            <a:spLocks noGrp="1"/>
          </p:cNvSpPr>
          <p:nvPr>
            <p:ph type="title"/>
          </p:nvPr>
        </p:nvSpPr>
        <p:spPr>
          <a:xfrm>
            <a:off x="768900" y="37971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How it works?</a:t>
            </a:r>
            <a:endParaRPr dirty="0"/>
          </a:p>
        </p:txBody>
      </p:sp>
      <p:sp>
        <p:nvSpPr>
          <p:cNvPr id="115" name="Google Shape;115;p22"/>
          <p:cNvSpPr txBox="1">
            <a:spLocks noGrp="1"/>
          </p:cNvSpPr>
          <p:nvPr>
            <p:ph type="body" idx="1"/>
          </p:nvPr>
        </p:nvSpPr>
        <p:spPr>
          <a:xfrm>
            <a:off x="631371" y="1719943"/>
            <a:ext cx="8200928" cy="284893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 smtClean="0"/>
              <a:t>1. We have </a:t>
            </a:r>
            <a:r>
              <a:rPr lang="en-GB" dirty="0" smtClean="0"/>
              <a:t>assessed all children to establish their reading ability. Based on this children have chosen books to take home.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 smtClean="0"/>
              <a:t>2. Read </a:t>
            </a:r>
            <a:r>
              <a:rPr lang="en-GB" dirty="0"/>
              <a:t>books and pass </a:t>
            </a:r>
            <a:r>
              <a:rPr lang="en-GB" dirty="0" smtClean="0"/>
              <a:t>quizzes (85%+) so that overtime their reading ability improves.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 smtClean="0"/>
              <a:t>3. We will use the assessment to track children's progress termly and take action to support children where that is needed.</a:t>
            </a:r>
            <a:endParaRPr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GB" dirty="0"/>
              <a:t>Each book has a label - this gives you a Book Level &amp; a points value for passing the quiz.</a:t>
            </a:r>
            <a:endParaRPr dirty="0"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C2F4"/>
        </a:solidFill>
        <a:effectLst/>
      </p:bgPr>
    </p:bg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2"/>
          <p:cNvSpPr txBox="1">
            <a:spLocks noGrp="1"/>
          </p:cNvSpPr>
          <p:nvPr>
            <p:ph type="title"/>
          </p:nvPr>
        </p:nvSpPr>
        <p:spPr>
          <a:xfrm>
            <a:off x="768900" y="37971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How it works?</a:t>
            </a:r>
            <a:endParaRPr dirty="0"/>
          </a:p>
        </p:txBody>
      </p:sp>
      <p:sp>
        <p:nvSpPr>
          <p:cNvPr id="115" name="Google Shape;115;p22"/>
          <p:cNvSpPr txBox="1">
            <a:spLocks noGrp="1"/>
          </p:cNvSpPr>
          <p:nvPr>
            <p:ph type="body" idx="1"/>
          </p:nvPr>
        </p:nvSpPr>
        <p:spPr>
          <a:xfrm>
            <a:off x="631371" y="1719943"/>
            <a:ext cx="8200928" cy="284893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GB" dirty="0" smtClean="0"/>
              <a:t>Each </a:t>
            </a:r>
            <a:r>
              <a:rPr lang="en-GB" dirty="0"/>
              <a:t>book has a label - this gives you a Book Level &amp; a points value </a:t>
            </a:r>
            <a:r>
              <a:rPr lang="en-GB" dirty="0" smtClean="0"/>
              <a:t>if the quiz is passed.</a:t>
            </a:r>
            <a:endParaRPr dirty="0"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dirty="0"/>
          </a:p>
        </p:txBody>
      </p:sp>
      <p:pic>
        <p:nvPicPr>
          <p:cNvPr id="116" name="Google Shape;116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1371" y="2660247"/>
            <a:ext cx="2867025" cy="1371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74575" y="2603097"/>
            <a:ext cx="2743200" cy="1485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54845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6A5AF"/>
        </a:solidFill>
        <a:effectLst/>
      </p:bgPr>
    </p:bg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21600" y="1320400"/>
            <a:ext cx="2316925" cy="3913025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23"/>
          <p:cNvSpPr txBox="1"/>
          <p:nvPr/>
        </p:nvSpPr>
        <p:spPr>
          <a:xfrm>
            <a:off x="1037525" y="422925"/>
            <a:ext cx="5827732" cy="5838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dirty="0" smtClean="0"/>
              <a:t>Children earn free books as a reward.</a:t>
            </a:r>
            <a:endParaRPr sz="2600" dirty="0"/>
          </a:p>
        </p:txBody>
      </p:sp>
      <p:pic>
        <p:nvPicPr>
          <p:cNvPr id="124" name="Google Shape;124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2000" y="1628775"/>
            <a:ext cx="3448050" cy="3514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C2F4"/>
        </a:solidFill>
        <a:effectLst/>
      </p:bgPr>
    </p:bg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4"/>
          <p:cNvSpPr txBox="1">
            <a:spLocks noGrp="1"/>
          </p:cNvSpPr>
          <p:nvPr>
            <p:ph type="title"/>
          </p:nvPr>
        </p:nvSpPr>
        <p:spPr>
          <a:xfrm>
            <a:off x="1080957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Rewarding reading success</a:t>
            </a:r>
            <a:endParaRPr dirty="0"/>
          </a:p>
        </p:txBody>
      </p:sp>
      <p:sp>
        <p:nvSpPr>
          <p:cNvPr id="130" name="Google Shape;130;p24"/>
          <p:cNvSpPr txBox="1">
            <a:spLocks noGrp="1"/>
          </p:cNvSpPr>
          <p:nvPr>
            <p:ph type="body" idx="1"/>
          </p:nvPr>
        </p:nvSpPr>
        <p:spPr>
          <a:xfrm>
            <a:off x="725357" y="1377446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So what do you have to do to get a free book?</a:t>
            </a:r>
            <a:endParaRPr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GB" dirty="0"/>
              <a:t>Two ways:</a:t>
            </a:r>
            <a:endParaRPr dirty="0"/>
          </a:p>
          <a:p>
            <a:pPr marL="457200" lvl="0" indent="-342900" algn="l" rtl="0">
              <a:spcBef>
                <a:spcPts val="1200"/>
              </a:spcBef>
              <a:spcAft>
                <a:spcPts val="0"/>
              </a:spcAft>
              <a:buSzPts val="1800"/>
              <a:buAutoNum type="arabicPeriod"/>
            </a:pPr>
            <a:r>
              <a:rPr lang="en-GB" dirty="0"/>
              <a:t>Score 100% in 2 consecutive quizzes.</a:t>
            </a:r>
            <a:endParaRPr dirty="0"/>
          </a:p>
          <a:p>
            <a:pPr marL="45720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dirty="0"/>
          </a:p>
          <a:p>
            <a:pPr marL="457200" lvl="0" indent="-342900" algn="l" rtl="0">
              <a:spcBef>
                <a:spcPts val="1200"/>
              </a:spcBef>
              <a:spcAft>
                <a:spcPts val="0"/>
              </a:spcAft>
              <a:buSzPts val="1800"/>
              <a:buAutoNum type="arabicPeriod"/>
            </a:pPr>
            <a:r>
              <a:rPr lang="en-GB" dirty="0"/>
              <a:t>Reach 10 points from completing quizzes.</a:t>
            </a:r>
            <a:endParaRPr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dirty="0"/>
              <a:t>If you do either of these you will receive a token to use in the vending machine.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C2F4"/>
        </a:solidFill>
        <a:effectLst/>
      </p:bgPr>
    </p:bg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4"/>
          <p:cNvSpPr txBox="1">
            <a:spLocks noGrp="1"/>
          </p:cNvSpPr>
          <p:nvPr>
            <p:ph type="title"/>
          </p:nvPr>
        </p:nvSpPr>
        <p:spPr>
          <a:xfrm>
            <a:off x="1080957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 smtClean="0"/>
              <a:t>Supporting children’s reading at home</a:t>
            </a:r>
            <a:endParaRPr dirty="0"/>
          </a:p>
        </p:txBody>
      </p:sp>
      <p:sp>
        <p:nvSpPr>
          <p:cNvPr id="130" name="Google Shape;130;p24"/>
          <p:cNvSpPr txBox="1">
            <a:spLocks noGrp="1"/>
          </p:cNvSpPr>
          <p:nvPr>
            <p:ph type="body" idx="1"/>
          </p:nvPr>
        </p:nvSpPr>
        <p:spPr>
          <a:xfrm>
            <a:off x="725357" y="1377446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342900" lvl="0" algn="l" rtl="0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GB" dirty="0" smtClean="0"/>
              <a:t>Listen to children read and read to your children.</a:t>
            </a:r>
          </a:p>
          <a:p>
            <a:pPr marL="342900" lvl="0" algn="l" rtl="0">
              <a:spcBef>
                <a:spcPts val="0"/>
              </a:spcBef>
              <a:spcAft>
                <a:spcPts val="0"/>
              </a:spcAft>
              <a:buAutoNum type="arabicPeriod"/>
            </a:pPr>
            <a:endParaRPr lang="en-GB" dirty="0"/>
          </a:p>
          <a:p>
            <a:pPr marL="342900" lvl="0" algn="l" rtl="0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GB" dirty="0" smtClean="0"/>
              <a:t>Talk to children about their reading.</a:t>
            </a:r>
          </a:p>
          <a:p>
            <a:pPr marL="342900" lvl="0" algn="l" rtl="0">
              <a:spcBef>
                <a:spcPts val="0"/>
              </a:spcBef>
              <a:spcAft>
                <a:spcPts val="0"/>
              </a:spcAft>
              <a:buAutoNum type="arabicPeriod"/>
            </a:pPr>
            <a:endParaRPr lang="en-GB" dirty="0"/>
          </a:p>
          <a:p>
            <a:pPr marL="342900" lvl="0" algn="l" rtl="0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GB" dirty="0" smtClean="0"/>
              <a:t>Make sure children bring their books into school, every day.</a:t>
            </a:r>
          </a:p>
          <a:p>
            <a:pPr marL="342900" lvl="0" algn="l" rtl="0">
              <a:spcBef>
                <a:spcPts val="0"/>
              </a:spcBef>
              <a:spcAft>
                <a:spcPts val="0"/>
              </a:spcAft>
              <a:buAutoNum type="arabicPeriod"/>
            </a:pPr>
            <a:endParaRPr lang="en-GB" dirty="0"/>
          </a:p>
          <a:p>
            <a:pPr marL="342900" lvl="0" algn="l" rtl="0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GB" dirty="0" smtClean="0"/>
              <a:t>Encourage them to read a variety of things – read, read, read!</a:t>
            </a:r>
          </a:p>
          <a:p>
            <a:pPr marL="342900" lvl="0" algn="l" rtl="0">
              <a:spcBef>
                <a:spcPts val="0"/>
              </a:spcBef>
              <a:spcAft>
                <a:spcPts val="0"/>
              </a:spcAft>
              <a:buAutoNum type="arabicPeriod"/>
            </a:pPr>
            <a:endParaRPr lang="en-GB" dirty="0"/>
          </a:p>
          <a:p>
            <a:pPr marL="342900" lvl="0" algn="l" rtl="0">
              <a:spcBef>
                <a:spcPts val="0"/>
              </a:spcBef>
              <a:spcAft>
                <a:spcPts val="0"/>
              </a:spcAft>
              <a:buAutoNum type="arabicPeriod"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75835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Normal body copy page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389</TotalTime>
  <Words>503</Words>
  <Application>Microsoft Office PowerPoint</Application>
  <PresentationFormat>On-screen Show (16:9)</PresentationFormat>
  <Paragraphs>66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4" baseType="lpstr">
      <vt:lpstr>Arial</vt:lpstr>
      <vt:lpstr>Arial,Sans-Serif</vt:lpstr>
      <vt:lpstr>Calibri</vt:lpstr>
      <vt:lpstr>Calibri Light</vt:lpstr>
      <vt:lpstr>Tw Cen MT</vt:lpstr>
      <vt:lpstr>Tw Cen MT Condensed</vt:lpstr>
      <vt:lpstr>Wingdings 3</vt:lpstr>
      <vt:lpstr>Integral</vt:lpstr>
      <vt:lpstr>Normal body copy page</vt:lpstr>
      <vt:lpstr>Reading at Barford</vt:lpstr>
      <vt:lpstr>Aims</vt:lpstr>
      <vt:lpstr>PowerPoint Presentation</vt:lpstr>
      <vt:lpstr>How many times have you already read today?</vt:lpstr>
      <vt:lpstr>PowerPoint Presentation</vt:lpstr>
      <vt:lpstr>Little Wandle</vt:lpstr>
      <vt:lpstr>Developing Reading Skills -  KS1</vt:lpstr>
      <vt:lpstr>Developing Reading Skills - KS2</vt:lpstr>
      <vt:lpstr>Accelerated Reader at Barford</vt:lpstr>
      <vt:lpstr>Why Accelerated Reader?</vt:lpstr>
      <vt:lpstr>How it works?</vt:lpstr>
      <vt:lpstr>How it works?</vt:lpstr>
      <vt:lpstr>PowerPoint Presentation</vt:lpstr>
      <vt:lpstr>Rewarding reading success</vt:lpstr>
      <vt:lpstr>Supporting children’s reading at home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Teaching Reading at Barford</dc:title>
  <dc:creator>ALowe</dc:creator>
  <cp:lastModifiedBy>ALowe</cp:lastModifiedBy>
  <cp:revision>7</cp:revision>
  <dcterms:modified xsi:type="dcterms:W3CDTF">2023-10-03T19:28:41Z</dcterms:modified>
</cp:coreProperties>
</file>