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0" r:id="rId6"/>
    <p:sldId id="271" r:id="rId7"/>
    <p:sldId id="260" r:id="rId8"/>
    <p:sldId id="261" r:id="rId9"/>
    <p:sldId id="262" r:id="rId10"/>
    <p:sldId id="263" r:id="rId11"/>
    <p:sldId id="264" r:id="rId12"/>
    <p:sldId id="265" r:id="rId13"/>
    <p:sldId id="266" r:id="rId14"/>
    <p:sldId id="268" r:id="rId15"/>
    <p:sldId id="269" r:id="rId16"/>
    <p:sldId id="26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99"/>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AFA2264-371F-486B-9C7B-ED084EBF2AB6}" type="datetimeFigureOut">
              <a:rPr lang="en-GB" smtClean="0"/>
              <a:t>18/02/2024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655909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FA2264-371F-486B-9C7B-ED084EBF2AB6}" type="datetimeFigureOut">
              <a:rPr lang="en-GB" smtClean="0"/>
              <a:t>18/02/2024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37614639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AFA2264-371F-486B-9C7B-ED084EBF2AB6}" type="datetimeFigureOut">
              <a:rPr lang="en-GB" smtClean="0"/>
              <a:t>18/02/2024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2034311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AFA2264-371F-486B-9C7B-ED084EBF2AB6}" type="datetimeFigureOut">
              <a:rPr lang="en-GB" smtClean="0"/>
              <a:t>18/02/2024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1349355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AFA2264-371F-486B-9C7B-ED084EBF2AB6}" type="datetimeFigureOut">
              <a:rPr lang="en-GB" smtClean="0"/>
              <a:t>18/02/2024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13747485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AFA2264-371F-486B-9C7B-ED084EBF2AB6}" type="datetimeFigureOut">
              <a:rPr lang="en-GB" smtClean="0"/>
              <a:t>18/02/2024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129386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FA2264-371F-486B-9C7B-ED084EBF2AB6}" type="datetimeFigureOut">
              <a:rPr lang="en-GB" smtClean="0"/>
              <a:t>18/02/2024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340881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AFA2264-371F-486B-9C7B-ED084EBF2AB6}" type="datetimeFigureOut">
              <a:rPr lang="en-GB" smtClean="0"/>
              <a:t>18/02/2024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10411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AFA2264-371F-486B-9C7B-ED084EBF2AB6}" type="datetimeFigureOut">
              <a:rPr lang="en-GB" smtClean="0"/>
              <a:t>18/02/2024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6607920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FA2264-371F-486B-9C7B-ED084EBF2AB6}" type="datetimeFigureOut">
              <a:rPr lang="en-GB" smtClean="0"/>
              <a:t>18/02/2024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374230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AFA2264-371F-486B-9C7B-ED084EBF2AB6}" type="datetimeFigureOut">
              <a:rPr lang="en-GB" smtClean="0"/>
              <a:t>18/02/2024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8BBA17-829E-4424-8991-C5B46D2BCE83}" type="slidenum">
              <a:rPr lang="en-GB" smtClean="0"/>
              <a:t>‹#›</a:t>
            </a:fld>
            <a:endParaRPr lang="en-GB"/>
          </a:p>
        </p:txBody>
      </p:sp>
    </p:spTree>
    <p:extLst>
      <p:ext uri="{BB962C8B-B14F-4D97-AF65-F5344CB8AC3E}">
        <p14:creationId xmlns:p14="http://schemas.microsoft.com/office/powerpoint/2010/main" val="209971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A2264-371F-486B-9C7B-ED084EBF2AB6}" type="datetimeFigureOut">
              <a:rPr lang="en-GB" smtClean="0"/>
              <a:t>18/02/2024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8BBA17-829E-4424-8991-C5B46D2BCE83}" type="slidenum">
              <a:rPr lang="en-GB" smtClean="0"/>
              <a:t>‹#›</a:t>
            </a:fld>
            <a:endParaRPr lang="en-GB"/>
          </a:p>
        </p:txBody>
      </p:sp>
    </p:spTree>
    <p:extLst>
      <p:ext uri="{BB962C8B-B14F-4D97-AF65-F5344CB8AC3E}">
        <p14:creationId xmlns:p14="http://schemas.microsoft.com/office/powerpoint/2010/main" val="13755560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803015" y="849087"/>
            <a:ext cx="10640048" cy="5186186"/>
          </a:xfrm>
          <a:prstGeom prst="rect">
            <a:avLst/>
          </a:prstGeom>
        </p:spPr>
      </p:pic>
    </p:spTree>
    <p:extLst>
      <p:ext uri="{BB962C8B-B14F-4D97-AF65-F5344CB8AC3E}">
        <p14:creationId xmlns:p14="http://schemas.microsoft.com/office/powerpoint/2010/main" val="30020021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199" y="548639"/>
            <a:ext cx="11377749" cy="5902065"/>
          </a:xfrm>
          <a:prstGeom prst="rect">
            <a:avLst/>
          </a:prstGeom>
        </p:spPr>
        <p:txBody>
          <a:bodyPr wrap="square">
            <a:spAutoFit/>
          </a:bodyPr>
          <a:lstStyle/>
          <a:p>
            <a:pPr algn="ctr">
              <a:lnSpc>
                <a:spcPct val="150000"/>
              </a:lnSpc>
            </a:pPr>
            <a:r>
              <a:rPr lang="en-US" sz="3200" b="1" i="0" u="sng" dirty="0" smtClean="0">
                <a:solidFill>
                  <a:srgbClr val="000000"/>
                </a:solidFill>
                <a:effectLst/>
                <a:latin typeface="Verdana" panose="020B0604030504040204" pitchFamily="34" charset="0"/>
              </a:rPr>
              <a:t>Keeping Good Attendance !</a:t>
            </a:r>
            <a:endParaRPr lang="en-US" sz="3200" b="0" i="0" dirty="0" smtClean="0">
              <a:solidFill>
                <a:srgbClr val="000000"/>
              </a:solidFill>
              <a:effectLst/>
              <a:latin typeface="Verdana" panose="020B0604030504040204" pitchFamily="34" charset="0"/>
            </a:endParaRPr>
          </a:p>
          <a:p>
            <a:pPr>
              <a:lnSpc>
                <a:spcPct val="150000"/>
              </a:lnSpc>
            </a:pPr>
            <a:r>
              <a:rPr lang="en-US" sz="3200" b="0" i="0" dirty="0" smtClean="0">
                <a:solidFill>
                  <a:srgbClr val="000000"/>
                </a:solidFill>
                <a:effectLst/>
                <a:latin typeface="Verdana" panose="020B0604030504040204" pitchFamily="34" charset="0"/>
              </a:rPr>
              <a:t>Attending school </a:t>
            </a:r>
            <a:r>
              <a:rPr lang="en-US" sz="3200" b="0" i="0" dirty="0" smtClean="0">
                <a:solidFill>
                  <a:srgbClr val="00B0F0"/>
                </a:solidFill>
                <a:effectLst/>
                <a:latin typeface="Verdana" panose="020B0604030504040204" pitchFamily="34" charset="0"/>
              </a:rPr>
              <a:t>regularly</a:t>
            </a:r>
            <a:r>
              <a:rPr lang="en-US" sz="3200" b="0" i="0" dirty="0" smtClean="0">
                <a:solidFill>
                  <a:srgbClr val="000000"/>
                </a:solidFill>
                <a:effectLst/>
                <a:latin typeface="Verdana" panose="020B0604030504040204" pitchFamily="34" charset="0"/>
              </a:rPr>
              <a:t> and </a:t>
            </a:r>
            <a:r>
              <a:rPr lang="en-US" sz="3200" b="0" i="0" dirty="0" smtClean="0">
                <a:solidFill>
                  <a:srgbClr val="00B0F0"/>
                </a:solidFill>
                <a:effectLst/>
                <a:latin typeface="Verdana" panose="020B0604030504040204" pitchFamily="34" charset="0"/>
              </a:rPr>
              <a:t>on time </a:t>
            </a:r>
            <a:r>
              <a:rPr lang="en-US" sz="3200" b="0" i="0" dirty="0" smtClean="0">
                <a:solidFill>
                  <a:srgbClr val="000000"/>
                </a:solidFill>
                <a:effectLst/>
                <a:latin typeface="Verdana" panose="020B0604030504040204" pitchFamily="34" charset="0"/>
              </a:rPr>
              <a:t>has a </a:t>
            </a:r>
            <a:r>
              <a:rPr lang="en-US" sz="3200" b="0" i="0" dirty="0" smtClean="0">
                <a:solidFill>
                  <a:srgbClr val="00B0F0"/>
                </a:solidFill>
                <a:effectLst/>
                <a:latin typeface="Verdana" panose="020B0604030504040204" pitchFamily="34" charset="0"/>
              </a:rPr>
              <a:t>very positive impact </a:t>
            </a:r>
            <a:r>
              <a:rPr lang="en-US" sz="3200" b="0" i="0" dirty="0" smtClean="0">
                <a:solidFill>
                  <a:srgbClr val="000000"/>
                </a:solidFill>
                <a:effectLst/>
                <a:latin typeface="Verdana" panose="020B0604030504040204" pitchFamily="34" charset="0"/>
              </a:rPr>
              <a:t>on the </a:t>
            </a:r>
            <a:r>
              <a:rPr lang="en-US" sz="3200" b="0" i="0" u="sng" dirty="0" smtClean="0">
                <a:solidFill>
                  <a:srgbClr val="000000"/>
                </a:solidFill>
                <a:effectLst/>
                <a:latin typeface="Verdana" panose="020B0604030504040204" pitchFamily="34" charset="0"/>
              </a:rPr>
              <a:t>academic achievement</a:t>
            </a:r>
            <a:r>
              <a:rPr lang="en-US" sz="3200" b="0" i="0" dirty="0" smtClean="0">
                <a:solidFill>
                  <a:srgbClr val="000000"/>
                </a:solidFill>
                <a:effectLst/>
                <a:latin typeface="Verdana" panose="020B0604030504040204" pitchFamily="34" charset="0"/>
              </a:rPr>
              <a:t> and </a:t>
            </a:r>
            <a:r>
              <a:rPr lang="en-US" sz="3200" b="0" i="0" u="sng" dirty="0" smtClean="0">
                <a:solidFill>
                  <a:srgbClr val="000000"/>
                </a:solidFill>
                <a:effectLst/>
                <a:latin typeface="Verdana" panose="020B0604030504040204" pitchFamily="34" charset="0"/>
              </a:rPr>
              <a:t>well-being</a:t>
            </a:r>
            <a:r>
              <a:rPr lang="en-US" sz="3200" b="0" i="0" dirty="0" smtClean="0">
                <a:solidFill>
                  <a:srgbClr val="000000"/>
                </a:solidFill>
                <a:effectLst/>
                <a:latin typeface="Verdana" panose="020B0604030504040204" pitchFamily="34" charset="0"/>
              </a:rPr>
              <a:t>. </a:t>
            </a:r>
          </a:p>
          <a:p>
            <a:pPr>
              <a:lnSpc>
                <a:spcPct val="150000"/>
              </a:lnSpc>
            </a:pPr>
            <a:endParaRPr lang="en-US" sz="3200" dirty="0">
              <a:solidFill>
                <a:srgbClr val="000000"/>
              </a:solidFill>
              <a:latin typeface="Verdana" panose="020B0604030504040204" pitchFamily="34" charset="0"/>
            </a:endParaRPr>
          </a:p>
          <a:p>
            <a:pPr>
              <a:lnSpc>
                <a:spcPct val="150000"/>
              </a:lnSpc>
            </a:pPr>
            <a:r>
              <a:rPr lang="en-US" sz="3200" b="0" i="0" dirty="0" smtClean="0">
                <a:solidFill>
                  <a:srgbClr val="000000"/>
                </a:solidFill>
                <a:effectLst/>
                <a:latin typeface="Verdana" panose="020B0604030504040204" pitchFamily="34" charset="0"/>
              </a:rPr>
              <a:t>We understand that at times your child may be unwell and unable to attend school, therefore our attendance target is 97%.</a:t>
            </a:r>
            <a:endParaRPr lang="en-US" sz="3200"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43073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4949" y="300446"/>
            <a:ext cx="11390811" cy="5262979"/>
          </a:xfrm>
          <a:prstGeom prst="rect">
            <a:avLst/>
          </a:prstGeom>
        </p:spPr>
        <p:txBody>
          <a:bodyPr wrap="square">
            <a:spAutoFit/>
          </a:bodyPr>
          <a:lstStyle/>
          <a:p>
            <a:pPr>
              <a:lnSpc>
                <a:spcPct val="150000"/>
              </a:lnSpc>
            </a:pPr>
            <a:r>
              <a:rPr lang="en-US" sz="2800" b="0" i="0" dirty="0" smtClean="0">
                <a:solidFill>
                  <a:srgbClr val="000000"/>
                </a:solidFill>
                <a:effectLst/>
                <a:latin typeface="Verdana" panose="020B0604030504040204" pitchFamily="34" charset="0"/>
              </a:rPr>
              <a:t>Research shows that excellent attendance &amp; punctuality are </a:t>
            </a:r>
            <a:r>
              <a:rPr lang="en-US" sz="2800" b="1" i="0" dirty="0" smtClean="0">
                <a:solidFill>
                  <a:srgbClr val="00B0F0"/>
                </a:solidFill>
                <a:effectLst/>
                <a:latin typeface="Verdana" panose="020B0604030504040204" pitchFamily="34" charset="0"/>
              </a:rPr>
              <a:t>important factors </a:t>
            </a:r>
            <a:r>
              <a:rPr lang="en-US" sz="2800" b="0" i="0" dirty="0" smtClean="0">
                <a:solidFill>
                  <a:srgbClr val="000000"/>
                </a:solidFill>
                <a:effectLst/>
                <a:latin typeface="Verdana" panose="020B0604030504040204" pitchFamily="34" charset="0"/>
              </a:rPr>
              <a:t>in achieving </a:t>
            </a:r>
            <a:r>
              <a:rPr lang="en-US" sz="2800" b="1" i="0" dirty="0" smtClean="0">
                <a:solidFill>
                  <a:srgbClr val="FF33CC"/>
                </a:solidFill>
                <a:effectLst/>
                <a:latin typeface="Verdana" panose="020B0604030504040204" pitchFamily="34" charset="0"/>
              </a:rPr>
              <a:t>school success</a:t>
            </a:r>
            <a:r>
              <a:rPr lang="en-US" sz="2800" b="0" i="0" dirty="0" smtClean="0">
                <a:solidFill>
                  <a:srgbClr val="000000"/>
                </a:solidFill>
                <a:effectLst/>
                <a:latin typeface="Verdana" panose="020B0604030504040204" pitchFamily="34" charset="0"/>
              </a:rPr>
              <a:t>, therefore our aim is to </a:t>
            </a:r>
            <a:r>
              <a:rPr lang="en-US" sz="2800" b="1" i="0" dirty="0" smtClean="0">
                <a:solidFill>
                  <a:srgbClr val="000000"/>
                </a:solidFill>
                <a:effectLst/>
                <a:latin typeface="Verdana" panose="020B0604030504040204" pitchFamily="34" charset="0"/>
              </a:rPr>
              <a:t>work with parents </a:t>
            </a:r>
            <a:r>
              <a:rPr lang="en-US" sz="2800" b="0" i="0" dirty="0" smtClean="0">
                <a:solidFill>
                  <a:srgbClr val="000000"/>
                </a:solidFill>
                <a:effectLst/>
                <a:latin typeface="Verdana" panose="020B0604030504040204" pitchFamily="34" charset="0"/>
              </a:rPr>
              <a:t>to ensure the highest possible attendance for each pupil. </a:t>
            </a:r>
          </a:p>
          <a:p>
            <a:pPr>
              <a:lnSpc>
                <a:spcPct val="150000"/>
              </a:lnSpc>
            </a:pPr>
            <a:endParaRPr lang="en-US" sz="2800" dirty="0">
              <a:solidFill>
                <a:srgbClr val="000000"/>
              </a:solidFill>
              <a:latin typeface="Verdana" panose="020B0604030504040204" pitchFamily="34" charset="0"/>
            </a:endParaRPr>
          </a:p>
          <a:p>
            <a:pPr>
              <a:lnSpc>
                <a:spcPct val="150000"/>
              </a:lnSpc>
            </a:pPr>
            <a:r>
              <a:rPr lang="en-US" sz="2800" b="0" i="0" dirty="0" smtClean="0">
                <a:solidFill>
                  <a:srgbClr val="000000"/>
                </a:solidFill>
                <a:effectLst/>
                <a:latin typeface="Verdana" panose="020B0604030504040204" pitchFamily="34" charset="0"/>
              </a:rPr>
              <a:t>90% attendance may sound good but it means a child is could miss the equivalent of </a:t>
            </a:r>
            <a:r>
              <a:rPr lang="en-US" sz="2800" b="1" i="0" dirty="0" smtClean="0">
                <a:solidFill>
                  <a:srgbClr val="FF0000"/>
                </a:solidFill>
                <a:effectLst/>
                <a:latin typeface="Verdana" panose="020B0604030504040204" pitchFamily="34" charset="0"/>
              </a:rPr>
              <a:t>a whole year </a:t>
            </a:r>
            <a:r>
              <a:rPr lang="en-US" sz="2800" b="0" i="0" dirty="0" smtClean="0">
                <a:solidFill>
                  <a:srgbClr val="000000"/>
                </a:solidFill>
                <a:effectLst/>
                <a:latin typeface="Verdana" panose="020B0604030504040204" pitchFamily="34" charset="0"/>
              </a:rPr>
              <a:t>from school by the time they complete their education.</a:t>
            </a:r>
            <a:r>
              <a:rPr lang="en-US" b="0" i="0" dirty="0" smtClean="0">
                <a:solidFill>
                  <a:srgbClr val="000000"/>
                </a:solidFill>
                <a:effectLst/>
                <a:latin typeface="Verdana" panose="020B0604030504040204" pitchFamily="34" charset="0"/>
              </a:rPr>
              <a:t> </a:t>
            </a:r>
            <a:endParaRPr lang="en-GB" dirty="0"/>
          </a:p>
        </p:txBody>
      </p:sp>
    </p:spTree>
    <p:extLst>
      <p:ext uri="{BB962C8B-B14F-4D97-AF65-F5344CB8AC3E}">
        <p14:creationId xmlns:p14="http://schemas.microsoft.com/office/powerpoint/2010/main" val="3145676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7680" y="367827"/>
            <a:ext cx="11334206" cy="1384995"/>
          </a:xfrm>
          <a:prstGeom prst="rect">
            <a:avLst/>
          </a:prstGeom>
          <a:ln>
            <a:noFill/>
          </a:ln>
        </p:spPr>
        <p:txBody>
          <a:bodyPr wrap="square">
            <a:spAutoFit/>
          </a:bodyPr>
          <a:lstStyle/>
          <a:p>
            <a:r>
              <a:rPr lang="en-US" sz="2800" b="0" i="0" dirty="0" smtClean="0">
                <a:solidFill>
                  <a:srgbClr val="000000"/>
                </a:solidFill>
                <a:effectLst/>
                <a:latin typeface="Verdana" panose="020B0604030504040204" pitchFamily="34" charset="0"/>
              </a:rPr>
              <a:t>It’s essential that your child arrives </a:t>
            </a:r>
            <a:r>
              <a:rPr lang="en-US" sz="2800" b="1" i="0" u="sng" dirty="0" smtClean="0">
                <a:solidFill>
                  <a:srgbClr val="FF33CC"/>
                </a:solidFill>
                <a:effectLst/>
                <a:latin typeface="Verdana" panose="020B0604030504040204" pitchFamily="34" charset="0"/>
              </a:rPr>
              <a:t>promptly</a:t>
            </a:r>
            <a:r>
              <a:rPr lang="en-US" sz="2800" b="0" i="0" dirty="0" smtClean="0">
                <a:solidFill>
                  <a:srgbClr val="000000"/>
                </a:solidFill>
                <a:effectLst/>
                <a:latin typeface="Verdana" panose="020B0604030504040204" pitchFamily="34" charset="0"/>
              </a:rPr>
              <a:t> at school because the day starts off with the teacher explaining the day’s learning to the class.</a:t>
            </a:r>
            <a:endParaRPr lang="en-GB" sz="2800" dirty="0"/>
          </a:p>
        </p:txBody>
      </p:sp>
      <p:pic>
        <p:nvPicPr>
          <p:cNvPr id="3" name="Picture 2"/>
          <p:cNvPicPr>
            <a:picLocks noChangeAspect="1"/>
          </p:cNvPicPr>
          <p:nvPr/>
        </p:nvPicPr>
        <p:blipFill>
          <a:blip r:embed="rId2"/>
          <a:stretch>
            <a:fillRect/>
          </a:stretch>
        </p:blipFill>
        <p:spPr>
          <a:xfrm>
            <a:off x="487680" y="1781347"/>
            <a:ext cx="11526355" cy="3465359"/>
          </a:xfrm>
          <a:prstGeom prst="rect">
            <a:avLst/>
          </a:prstGeom>
          <a:ln w="38100">
            <a:noFill/>
          </a:ln>
        </p:spPr>
      </p:pic>
      <p:sp>
        <p:nvSpPr>
          <p:cNvPr id="4" name="Rectangle 3"/>
          <p:cNvSpPr/>
          <p:nvPr/>
        </p:nvSpPr>
        <p:spPr>
          <a:xfrm>
            <a:off x="642257" y="5275231"/>
            <a:ext cx="11025051" cy="1015663"/>
          </a:xfrm>
          <a:prstGeom prst="rect">
            <a:avLst/>
          </a:prstGeom>
        </p:spPr>
        <p:txBody>
          <a:bodyPr wrap="square">
            <a:spAutoFit/>
          </a:bodyPr>
          <a:lstStyle/>
          <a:p>
            <a:r>
              <a:rPr lang="en-US" sz="2800" b="0" i="0" dirty="0" smtClean="0">
                <a:solidFill>
                  <a:srgbClr val="FF0000"/>
                </a:solidFill>
                <a:effectLst/>
                <a:latin typeface="Verdana" panose="020B0604030504040204" pitchFamily="34" charset="0"/>
              </a:rPr>
              <a:t>Year 6 start 8.15am</a:t>
            </a:r>
          </a:p>
          <a:p>
            <a:endParaRPr lang="en-US" sz="1600" b="0" i="0" dirty="0" smtClean="0">
              <a:solidFill>
                <a:srgbClr val="000000"/>
              </a:solidFill>
              <a:effectLst/>
              <a:latin typeface="Verdana" panose="020B0604030504040204" pitchFamily="34" charset="0"/>
            </a:endParaRPr>
          </a:p>
          <a:p>
            <a:pPr algn="ctr"/>
            <a:r>
              <a:rPr lang="en-US" sz="1600" b="0" i="0" dirty="0" smtClean="0">
                <a:solidFill>
                  <a:srgbClr val="000000"/>
                </a:solidFill>
                <a:effectLst/>
                <a:latin typeface="Verdana" panose="020B0604030504040204" pitchFamily="34" charset="0"/>
              </a:rPr>
              <a:t>Any child arriving after class registration at will be recorded as </a:t>
            </a:r>
            <a:r>
              <a:rPr lang="en-US" sz="1600" b="1" i="0" u="sng" dirty="0" smtClean="0">
                <a:solidFill>
                  <a:srgbClr val="FF33CC"/>
                </a:solidFill>
                <a:effectLst/>
                <a:latin typeface="Verdana" panose="020B0604030504040204" pitchFamily="34" charset="0"/>
              </a:rPr>
              <a:t>arriving late</a:t>
            </a:r>
            <a:r>
              <a:rPr lang="en-US" sz="1600" b="0" i="0" dirty="0" smtClean="0">
                <a:solidFill>
                  <a:srgbClr val="000000"/>
                </a:solidFill>
                <a:effectLst/>
                <a:latin typeface="Verdana" panose="020B0604030504040204" pitchFamily="34" charset="0"/>
              </a:rPr>
              <a:t>.</a:t>
            </a:r>
            <a:endParaRPr lang="en-GB" sz="1600" dirty="0"/>
          </a:p>
        </p:txBody>
      </p:sp>
      <p:sp>
        <p:nvSpPr>
          <p:cNvPr id="5" name="Rectangle 4"/>
          <p:cNvSpPr/>
          <p:nvPr/>
        </p:nvSpPr>
        <p:spPr>
          <a:xfrm>
            <a:off x="1959429" y="4506686"/>
            <a:ext cx="287382" cy="3135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48957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additive="base">
                                        <p:cTn id="25"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0892" y="705394"/>
            <a:ext cx="11090365" cy="4955203"/>
          </a:xfrm>
          <a:prstGeom prst="rect">
            <a:avLst/>
          </a:prstGeom>
          <a:noFill/>
        </p:spPr>
        <p:txBody>
          <a:bodyPr wrap="square" rtlCol="0">
            <a:spAutoFit/>
          </a:bodyPr>
          <a:lstStyle/>
          <a:p>
            <a:pPr algn="ctr"/>
            <a:r>
              <a:rPr lang="en-US" sz="3600" b="1" u="sng" dirty="0" smtClean="0">
                <a:solidFill>
                  <a:srgbClr val="0070C0"/>
                </a:solidFill>
              </a:rPr>
              <a:t>OFSTED November 2023</a:t>
            </a:r>
          </a:p>
          <a:p>
            <a:endParaRPr lang="en-US" sz="3600" dirty="0"/>
          </a:p>
          <a:p>
            <a:r>
              <a:rPr lang="en-US" sz="3600" dirty="0">
                <a:solidFill>
                  <a:srgbClr val="92D050"/>
                </a:solidFill>
              </a:rPr>
              <a:t>The school carefully checks pupils’ attendance and works effectively with families to improve attendance</a:t>
            </a:r>
            <a:r>
              <a:rPr lang="en-US" sz="3600" dirty="0" smtClean="0">
                <a:solidFill>
                  <a:srgbClr val="92D050"/>
                </a:solidFill>
              </a:rPr>
              <a:t>.</a:t>
            </a:r>
          </a:p>
          <a:p>
            <a:endParaRPr lang="en-US" sz="3600" dirty="0"/>
          </a:p>
          <a:p>
            <a:endParaRPr lang="en-US" sz="3600" dirty="0" smtClean="0"/>
          </a:p>
          <a:p>
            <a:r>
              <a:rPr lang="en-US" sz="3600" dirty="0">
                <a:solidFill>
                  <a:srgbClr val="FFC000"/>
                </a:solidFill>
              </a:rPr>
              <a:t>However, too many pupils arrive late to school and, therefore, miss </a:t>
            </a:r>
            <a:r>
              <a:rPr lang="en-US" sz="3600" dirty="0">
                <a:solidFill>
                  <a:srgbClr val="FF0000"/>
                </a:solidFill>
              </a:rPr>
              <a:t>important learning</a:t>
            </a:r>
            <a:r>
              <a:rPr lang="en-US" sz="3600" dirty="0" smtClean="0">
                <a:solidFill>
                  <a:srgbClr val="FFC000"/>
                </a:solidFill>
              </a:rPr>
              <a:t>.</a:t>
            </a:r>
          </a:p>
          <a:p>
            <a:endParaRPr lang="en-US" sz="2800" dirty="0"/>
          </a:p>
        </p:txBody>
      </p:sp>
    </p:spTree>
    <p:extLst>
      <p:ext uri="{BB962C8B-B14F-4D97-AF65-F5344CB8AC3E}">
        <p14:creationId xmlns:p14="http://schemas.microsoft.com/office/powerpoint/2010/main" val="218278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8455" y="352696"/>
            <a:ext cx="10685417" cy="2677656"/>
          </a:xfrm>
          <a:prstGeom prst="rect">
            <a:avLst/>
          </a:prstGeom>
          <a:solidFill>
            <a:srgbClr val="FFFF00"/>
          </a:solidFill>
          <a:ln w="38100">
            <a:solidFill>
              <a:schemeClr val="tx1"/>
            </a:solidFill>
          </a:ln>
        </p:spPr>
        <p:txBody>
          <a:bodyPr wrap="square">
            <a:spAutoFit/>
          </a:bodyPr>
          <a:lstStyle/>
          <a:p>
            <a:r>
              <a:rPr lang="en-US" sz="2800" b="1" u="sng" dirty="0" smtClean="0"/>
              <a:t>OFSTED TARGET</a:t>
            </a:r>
          </a:p>
          <a:p>
            <a:r>
              <a:rPr lang="en-US" sz="2800" dirty="0" smtClean="0"/>
              <a:t>Too </a:t>
            </a:r>
            <a:r>
              <a:rPr lang="en-US" sz="2800" dirty="0"/>
              <a:t>many pupils arrive late to school. This means that some </a:t>
            </a:r>
            <a:r>
              <a:rPr lang="en-US" sz="2800" b="1" u="sng" dirty="0">
                <a:solidFill>
                  <a:srgbClr val="FF0000"/>
                </a:solidFill>
              </a:rPr>
              <a:t>pupils miss vital learning </a:t>
            </a:r>
            <a:r>
              <a:rPr lang="en-US" sz="2800" dirty="0"/>
              <a:t>at the start of the day. The school should </a:t>
            </a:r>
            <a:r>
              <a:rPr lang="en-US" sz="2800" b="1" dirty="0">
                <a:solidFill>
                  <a:srgbClr val="0070C0"/>
                </a:solidFill>
              </a:rPr>
              <a:t>continue to support </a:t>
            </a:r>
            <a:r>
              <a:rPr lang="en-US" sz="2800" dirty="0"/>
              <a:t>and </a:t>
            </a:r>
            <a:r>
              <a:rPr lang="en-US" sz="2800" b="1" dirty="0">
                <a:solidFill>
                  <a:srgbClr val="0070C0"/>
                </a:solidFill>
              </a:rPr>
              <a:t>challenge</a:t>
            </a:r>
            <a:r>
              <a:rPr lang="en-US" sz="2800" dirty="0"/>
              <a:t> families, so that </a:t>
            </a:r>
            <a:r>
              <a:rPr lang="en-US" sz="2800" dirty="0">
                <a:solidFill>
                  <a:srgbClr val="00B050"/>
                </a:solidFill>
              </a:rPr>
              <a:t>pupils’ punctuality improves</a:t>
            </a:r>
            <a:r>
              <a:rPr lang="en-US" sz="2800" dirty="0"/>
              <a:t>. </a:t>
            </a:r>
            <a:endParaRPr lang="en-US" sz="2800" dirty="0" smtClean="0"/>
          </a:p>
          <a:p>
            <a:endParaRPr lang="en-US" sz="2800" dirty="0"/>
          </a:p>
          <a:p>
            <a:r>
              <a:rPr lang="en-US" sz="2800" dirty="0" smtClean="0"/>
              <a:t>Legal requirement for children to be in school at the set times. </a:t>
            </a:r>
            <a:endParaRPr lang="en-GB" sz="2800" dirty="0"/>
          </a:p>
        </p:txBody>
      </p:sp>
      <p:sp>
        <p:nvSpPr>
          <p:cNvPr id="3" name="TextBox 2"/>
          <p:cNvSpPr txBox="1"/>
          <p:nvPr/>
        </p:nvSpPr>
        <p:spPr>
          <a:xfrm>
            <a:off x="901336" y="3278547"/>
            <a:ext cx="10319657" cy="3323987"/>
          </a:xfrm>
          <a:prstGeom prst="rect">
            <a:avLst/>
          </a:prstGeom>
          <a:noFill/>
        </p:spPr>
        <p:txBody>
          <a:bodyPr wrap="square" rtlCol="0">
            <a:spAutoFit/>
          </a:bodyPr>
          <a:lstStyle/>
          <a:p>
            <a:r>
              <a:rPr lang="en-US" sz="2400" dirty="0" smtClean="0"/>
              <a:t>Talk to us – Class teacher (book an appointment)</a:t>
            </a:r>
          </a:p>
          <a:p>
            <a:endParaRPr lang="en-US" sz="2400" b="1" u="sng" dirty="0" smtClean="0"/>
          </a:p>
          <a:p>
            <a:r>
              <a:rPr lang="en-US" sz="2400" b="1" u="sng" dirty="0" smtClean="0"/>
              <a:t>Inclusion Team support</a:t>
            </a:r>
          </a:p>
          <a:p>
            <a:r>
              <a:rPr lang="en-US" sz="2400" dirty="0" smtClean="0"/>
              <a:t>Signposting support</a:t>
            </a:r>
          </a:p>
          <a:p>
            <a:r>
              <a:rPr lang="en-US" sz="2400" dirty="0" smtClean="0"/>
              <a:t>Support with parent self referrals </a:t>
            </a:r>
          </a:p>
          <a:p>
            <a:r>
              <a:rPr lang="en-US" sz="2400" dirty="0" smtClean="0"/>
              <a:t>Breakfast club spaces</a:t>
            </a:r>
          </a:p>
          <a:p>
            <a:endParaRPr lang="en-US" sz="2400" dirty="0"/>
          </a:p>
          <a:p>
            <a:r>
              <a:rPr lang="en-US" sz="2400" dirty="0" smtClean="0"/>
              <a:t>SARM (</a:t>
            </a:r>
            <a:r>
              <a:rPr lang="en-GB" dirty="0" smtClean="0"/>
              <a:t>School </a:t>
            </a:r>
            <a:r>
              <a:rPr lang="en-GB" dirty="0"/>
              <a:t>Attendance Review </a:t>
            </a:r>
            <a:r>
              <a:rPr lang="en-GB" dirty="0" smtClean="0"/>
              <a:t>Meeting) Regular meetings to keep things on track</a:t>
            </a:r>
          </a:p>
          <a:p>
            <a:r>
              <a:rPr lang="en-GB" dirty="0" smtClean="0"/>
              <a:t> </a:t>
            </a:r>
            <a:endParaRPr lang="en-GB" sz="2400" dirty="0"/>
          </a:p>
        </p:txBody>
      </p:sp>
    </p:spTree>
    <p:extLst>
      <p:ext uri="{BB962C8B-B14F-4D97-AF65-F5344CB8AC3E}">
        <p14:creationId xmlns:p14="http://schemas.microsoft.com/office/powerpoint/2010/main" val="130001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1109" y="200523"/>
            <a:ext cx="4423954" cy="4524315"/>
          </a:xfrm>
          <a:prstGeom prst="rect">
            <a:avLst/>
          </a:prstGeom>
        </p:spPr>
        <p:txBody>
          <a:bodyPr wrap="square">
            <a:spAutoFit/>
          </a:bodyPr>
          <a:lstStyle/>
          <a:p>
            <a:pPr>
              <a:lnSpc>
                <a:spcPct val="150000"/>
              </a:lnSpc>
            </a:pPr>
            <a:r>
              <a:rPr lang="en-US" sz="2400" b="0" i="0" dirty="0" smtClean="0">
                <a:solidFill>
                  <a:srgbClr val="000000"/>
                </a:solidFill>
                <a:effectLst/>
                <a:latin typeface="Verdana" panose="020B0604030504040204" pitchFamily="34" charset="0"/>
              </a:rPr>
              <a:t>As your child’s attendance is very important to them succeeding at Barford Primary School and the school work with closely with a company called ‘SOL Attendance ’.</a:t>
            </a:r>
          </a:p>
          <a:p>
            <a:r>
              <a:rPr lang="en-US" dirty="0" smtClean="0"/>
              <a:t/>
            </a:r>
            <a:br>
              <a:rPr lang="en-US" dirty="0" smtClean="0"/>
            </a:br>
            <a:endParaRPr lang="en-GB" dirty="0"/>
          </a:p>
        </p:txBody>
      </p:sp>
      <p:pic>
        <p:nvPicPr>
          <p:cNvPr id="3" name="Picture 2"/>
          <p:cNvPicPr>
            <a:picLocks noChangeAspect="1"/>
          </p:cNvPicPr>
          <p:nvPr/>
        </p:nvPicPr>
        <p:blipFill>
          <a:blip r:embed="rId2"/>
          <a:stretch>
            <a:fillRect/>
          </a:stretch>
        </p:blipFill>
        <p:spPr>
          <a:xfrm>
            <a:off x="4820193" y="0"/>
            <a:ext cx="4924697" cy="6765846"/>
          </a:xfrm>
          <a:prstGeom prst="rect">
            <a:avLst/>
          </a:prstGeom>
        </p:spPr>
      </p:pic>
    </p:spTree>
    <p:extLst>
      <p:ext uri="{BB962C8B-B14F-4D97-AF65-F5344CB8AC3E}">
        <p14:creationId xmlns:p14="http://schemas.microsoft.com/office/powerpoint/2010/main" val="3691966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47142"/>
          <a:stretch/>
        </p:blipFill>
        <p:spPr>
          <a:xfrm>
            <a:off x="1410786" y="0"/>
            <a:ext cx="8921933" cy="6716232"/>
          </a:xfrm>
          <a:prstGeom prst="rect">
            <a:avLst/>
          </a:prstGeom>
        </p:spPr>
      </p:pic>
    </p:spTree>
    <p:extLst>
      <p:ext uri="{BB962C8B-B14F-4D97-AF65-F5344CB8AC3E}">
        <p14:creationId xmlns:p14="http://schemas.microsoft.com/office/powerpoint/2010/main" val="6679973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53139"/>
          <a:stretch/>
        </p:blipFill>
        <p:spPr>
          <a:xfrm>
            <a:off x="1123405" y="271968"/>
            <a:ext cx="9522823" cy="6355200"/>
          </a:xfrm>
          <a:prstGeom prst="rect">
            <a:avLst/>
          </a:prstGeom>
        </p:spPr>
      </p:pic>
    </p:spTree>
    <p:extLst>
      <p:ext uri="{BB962C8B-B14F-4D97-AF65-F5344CB8AC3E}">
        <p14:creationId xmlns:p14="http://schemas.microsoft.com/office/powerpoint/2010/main" val="32642051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3804" y="117693"/>
            <a:ext cx="11151327" cy="6186309"/>
          </a:xfrm>
          <a:prstGeom prst="rect">
            <a:avLst/>
          </a:prstGeom>
        </p:spPr>
        <p:txBody>
          <a:bodyPr wrap="square">
            <a:spAutoFit/>
          </a:bodyPr>
          <a:lstStyle/>
          <a:p>
            <a:pPr>
              <a:lnSpc>
                <a:spcPct val="150000"/>
              </a:lnSpc>
            </a:pPr>
            <a:r>
              <a:rPr lang="en-US" sz="2400" b="1" i="0" u="sng" dirty="0" smtClean="0">
                <a:solidFill>
                  <a:srgbClr val="0070C0"/>
                </a:solidFill>
                <a:effectLst/>
                <a:latin typeface="Verdana" panose="020B0604030504040204" pitchFamily="34" charset="0"/>
              </a:rPr>
              <a:t>Systems and procedures to support attendance:</a:t>
            </a:r>
            <a:endParaRPr lang="en-US" sz="2400" b="0" i="0" dirty="0" smtClean="0">
              <a:solidFill>
                <a:srgbClr val="0070C0"/>
              </a:solidFill>
              <a:effectLst/>
              <a:latin typeface="Verdana" panose="020B0604030504040204" pitchFamily="34" charset="0"/>
            </a:endParaRPr>
          </a:p>
          <a:p>
            <a:pPr>
              <a:lnSpc>
                <a:spcPct val="150000"/>
              </a:lnSpc>
              <a:buFont typeface="Arial" panose="020B0604020202020204" pitchFamily="34" charset="0"/>
              <a:buChar char="•"/>
            </a:pPr>
            <a:r>
              <a:rPr lang="en-US" sz="2400" b="0" i="0" dirty="0" smtClean="0">
                <a:solidFill>
                  <a:srgbClr val="000000"/>
                </a:solidFill>
                <a:effectLst/>
                <a:latin typeface="Verdana" panose="020B0604030504040204" pitchFamily="34" charset="0"/>
              </a:rPr>
              <a:t>Introduction of the ‘SOL’ attendance tracker to store and monitor data regarding attendance and </a:t>
            </a:r>
            <a:r>
              <a:rPr lang="en-US" sz="2400" b="0" i="0" dirty="0" smtClean="0">
                <a:solidFill>
                  <a:srgbClr val="FF0000"/>
                </a:solidFill>
                <a:effectLst/>
                <a:latin typeface="Verdana" panose="020B0604030504040204" pitchFamily="34" charset="0"/>
              </a:rPr>
              <a:t>punctuality</a:t>
            </a:r>
          </a:p>
          <a:p>
            <a:pPr>
              <a:lnSpc>
                <a:spcPct val="150000"/>
              </a:lnSpc>
            </a:pPr>
            <a:endParaRPr lang="en-US" sz="2400" b="0" i="0" dirty="0" smtClean="0">
              <a:solidFill>
                <a:srgbClr val="000000"/>
              </a:solidFill>
              <a:effectLst/>
              <a:latin typeface="Verdana" panose="020B0604030504040204" pitchFamily="34" charset="0"/>
            </a:endParaRPr>
          </a:p>
          <a:p>
            <a:pPr>
              <a:lnSpc>
                <a:spcPct val="150000"/>
              </a:lnSpc>
              <a:buFont typeface="Arial" panose="020B0604020202020204" pitchFamily="34" charset="0"/>
              <a:buChar char="•"/>
            </a:pPr>
            <a:r>
              <a:rPr lang="en-US" sz="2400" b="0" i="0" dirty="0" smtClean="0">
                <a:solidFill>
                  <a:srgbClr val="000000"/>
                </a:solidFill>
                <a:effectLst/>
                <a:latin typeface="Verdana" panose="020B0604030504040204" pitchFamily="34" charset="0"/>
              </a:rPr>
              <a:t>Systems in place to contact parents and carers to monitor pupils’ punctuality or attendance</a:t>
            </a:r>
          </a:p>
          <a:p>
            <a:pPr>
              <a:lnSpc>
                <a:spcPct val="150000"/>
              </a:lnSpc>
            </a:pPr>
            <a:endParaRPr lang="en-US" sz="2400" b="0" i="0" dirty="0" smtClean="0">
              <a:solidFill>
                <a:srgbClr val="000000"/>
              </a:solidFill>
              <a:effectLst/>
              <a:latin typeface="Verdana" panose="020B0604030504040204" pitchFamily="34" charset="0"/>
            </a:endParaRPr>
          </a:p>
          <a:p>
            <a:pPr>
              <a:lnSpc>
                <a:spcPct val="150000"/>
              </a:lnSpc>
              <a:buFont typeface="Arial" panose="020B0604020202020204" pitchFamily="34" charset="0"/>
              <a:buChar char="•"/>
            </a:pPr>
            <a:r>
              <a:rPr lang="en-US" sz="2400" b="0" i="0" dirty="0" smtClean="0">
                <a:solidFill>
                  <a:srgbClr val="000000"/>
                </a:solidFill>
                <a:effectLst/>
                <a:latin typeface="Verdana" panose="020B0604030504040204" pitchFamily="34" charset="0"/>
              </a:rPr>
              <a:t>Dedicated member of staff (Attendance Officer) will monitor punctuality and attendance and follow-up with individual families</a:t>
            </a:r>
          </a:p>
          <a:p>
            <a:pPr>
              <a:lnSpc>
                <a:spcPct val="150000"/>
              </a:lnSpc>
            </a:pPr>
            <a:endParaRPr lang="en-US" sz="2400" b="0" i="0" dirty="0" smtClean="0">
              <a:solidFill>
                <a:srgbClr val="000000"/>
              </a:solidFill>
              <a:effectLst/>
              <a:latin typeface="Verdana" panose="020B0604030504040204" pitchFamily="34" charset="0"/>
            </a:endParaRPr>
          </a:p>
          <a:p>
            <a:pPr>
              <a:lnSpc>
                <a:spcPct val="150000"/>
              </a:lnSpc>
              <a:buFont typeface="Arial" panose="020B0604020202020204" pitchFamily="34" charset="0"/>
              <a:buChar char="•"/>
            </a:pPr>
            <a:r>
              <a:rPr lang="en-US" sz="2400" b="0" i="0" dirty="0" smtClean="0">
                <a:solidFill>
                  <a:srgbClr val="000000"/>
                </a:solidFill>
                <a:effectLst/>
                <a:latin typeface="Verdana" panose="020B0604030504040204" pitchFamily="34" charset="0"/>
              </a:rPr>
              <a:t>Pupils will be made aware of their weekly % attendance rate. </a:t>
            </a:r>
          </a:p>
        </p:txBody>
      </p:sp>
    </p:spTree>
    <p:extLst>
      <p:ext uri="{BB962C8B-B14F-4D97-AF65-F5344CB8AC3E}">
        <p14:creationId xmlns:p14="http://schemas.microsoft.com/office/powerpoint/2010/main" val="1783125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5611" y="649189"/>
            <a:ext cx="11543212" cy="5632311"/>
          </a:xfrm>
          <a:prstGeom prst="rect">
            <a:avLst/>
          </a:prstGeom>
        </p:spPr>
        <p:txBody>
          <a:bodyPr wrap="square">
            <a:spAutoFit/>
          </a:bodyPr>
          <a:lstStyle/>
          <a:p>
            <a:pPr>
              <a:buFont typeface="Arial" panose="020B0604020202020204" pitchFamily="34" charset="0"/>
              <a:buChar char="•"/>
            </a:pPr>
            <a:r>
              <a:rPr lang="en-US" sz="2400" b="0" i="0" dirty="0" smtClean="0">
                <a:solidFill>
                  <a:srgbClr val="000000"/>
                </a:solidFill>
                <a:effectLst/>
                <a:latin typeface="Verdana" panose="020B0604030504040204" pitchFamily="34" charset="0"/>
              </a:rPr>
              <a:t>Where appropriate, attendance targets will be set (with parents) and made available across the School, so that pastoral, academic and support staff, are aware of an individual’s attendance as well as other learning targets</a:t>
            </a:r>
          </a:p>
          <a:p>
            <a:endParaRPr lang="en-US" sz="2400" b="0" i="0" dirty="0" smtClean="0">
              <a:solidFill>
                <a:srgbClr val="000000"/>
              </a:solidFill>
              <a:effectLst/>
              <a:latin typeface="Verdana" panose="020B0604030504040204" pitchFamily="34" charset="0"/>
            </a:endParaRPr>
          </a:p>
          <a:p>
            <a:endParaRPr lang="en-US" sz="2400" b="0" i="0" dirty="0" smtClean="0">
              <a:solidFill>
                <a:srgbClr val="000000"/>
              </a:solidFill>
              <a:effectLst/>
              <a:latin typeface="Verdana" panose="020B0604030504040204" pitchFamily="34" charset="0"/>
            </a:endParaRPr>
          </a:p>
          <a:p>
            <a:pPr>
              <a:buFont typeface="Arial" panose="020B0604020202020204" pitchFamily="34" charset="0"/>
              <a:buChar char="•"/>
            </a:pPr>
            <a:r>
              <a:rPr lang="en-US" sz="2400" b="0" i="0" dirty="0" smtClean="0">
                <a:solidFill>
                  <a:srgbClr val="000000"/>
                </a:solidFill>
                <a:effectLst/>
                <a:latin typeface="Verdana" panose="020B0604030504040204" pitchFamily="34" charset="0"/>
              </a:rPr>
              <a:t>Attendance expectations will be made clear to parents and carers, including procedures for authorised absences and holidays and any action the School may take, including legal action, where attendance is an on-going concern.</a:t>
            </a:r>
          </a:p>
          <a:p>
            <a:pPr>
              <a:buFont typeface="Arial" panose="020B0604020202020204" pitchFamily="34" charset="0"/>
              <a:buChar char="•"/>
            </a:pPr>
            <a:endParaRPr lang="en-US" sz="2400" b="0" i="0" dirty="0" smtClean="0">
              <a:solidFill>
                <a:srgbClr val="000000"/>
              </a:solidFill>
              <a:effectLst/>
              <a:latin typeface="Verdana" panose="020B0604030504040204" pitchFamily="34" charset="0"/>
            </a:endParaRPr>
          </a:p>
          <a:p>
            <a:endParaRPr lang="en-US" sz="2400" b="0" i="0" dirty="0" smtClean="0">
              <a:solidFill>
                <a:srgbClr val="000000"/>
              </a:solidFill>
              <a:effectLst/>
              <a:latin typeface="Verdana" panose="020B0604030504040204" pitchFamily="34" charset="0"/>
            </a:endParaRPr>
          </a:p>
          <a:p>
            <a:r>
              <a:rPr lang="en-US" sz="2400" b="0" i="0" dirty="0" smtClean="0">
                <a:solidFill>
                  <a:srgbClr val="000000"/>
                </a:solidFill>
                <a:effectLst/>
                <a:latin typeface="Verdana" panose="020B0604030504040204" pitchFamily="34" charset="0"/>
              </a:rPr>
              <a:t>Barford Primary School is committed to further continuous improvement in a holistic approach to attendance that engages pupils in their learning and provides programmes of study appropriate.</a:t>
            </a:r>
            <a:endParaRPr lang="en-US" sz="2400"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2319957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83326" y="1257522"/>
            <a:ext cx="5985000" cy="4646890"/>
          </a:xfrm>
          <a:prstGeom prst="rect">
            <a:avLst/>
          </a:prstGeom>
          <a:ln w="38100">
            <a:solidFill>
              <a:schemeClr val="tx1"/>
            </a:solidFill>
          </a:ln>
          <a:effectLst>
            <a:glow rad="101600">
              <a:schemeClr val="accent5">
                <a:satMod val="175000"/>
                <a:alpha val="40000"/>
              </a:schemeClr>
            </a:glow>
          </a:effectLst>
        </p:spPr>
      </p:pic>
      <p:sp>
        <p:nvSpPr>
          <p:cNvPr id="3" name="Rectangle 2"/>
          <p:cNvSpPr/>
          <p:nvPr/>
        </p:nvSpPr>
        <p:spPr>
          <a:xfrm>
            <a:off x="6744788" y="1083604"/>
            <a:ext cx="4933406" cy="4832092"/>
          </a:xfrm>
          <a:prstGeom prst="rect">
            <a:avLst/>
          </a:prstGeom>
        </p:spPr>
        <p:txBody>
          <a:bodyPr wrap="square">
            <a:spAutoFit/>
          </a:bodyPr>
          <a:lstStyle/>
          <a:p>
            <a:r>
              <a:rPr lang="en-US" sz="2800" b="0" i="0" dirty="0" smtClean="0">
                <a:solidFill>
                  <a:srgbClr val="000000"/>
                </a:solidFill>
                <a:effectLst/>
                <a:latin typeface="Verdana" panose="020B0604030504040204" pitchFamily="34" charset="0"/>
              </a:rPr>
              <a:t>At Barford Primary School we have a system that rewards:</a:t>
            </a:r>
          </a:p>
          <a:p>
            <a:endParaRPr lang="en-US" sz="2800" b="0" i="0" dirty="0" smtClean="0">
              <a:solidFill>
                <a:srgbClr val="000000"/>
              </a:solidFill>
              <a:effectLst/>
              <a:latin typeface="Verdana" panose="020B0604030504040204" pitchFamily="34" charset="0"/>
            </a:endParaRPr>
          </a:p>
          <a:p>
            <a:pPr marL="342900" indent="-342900">
              <a:buAutoNum type="arabicParenR"/>
            </a:pPr>
            <a:r>
              <a:rPr lang="en-US" sz="2800" b="0" i="0" dirty="0" smtClean="0">
                <a:solidFill>
                  <a:srgbClr val="000000"/>
                </a:solidFill>
                <a:effectLst/>
                <a:latin typeface="Verdana" panose="020B0604030504040204" pitchFamily="34" charset="0"/>
              </a:rPr>
              <a:t> children's good attendance </a:t>
            </a:r>
          </a:p>
          <a:p>
            <a:r>
              <a:rPr lang="en-US" sz="2800" dirty="0">
                <a:solidFill>
                  <a:srgbClr val="000000"/>
                </a:solidFill>
                <a:latin typeface="Verdana" panose="020B0604030504040204" pitchFamily="34" charset="0"/>
              </a:rPr>
              <a:t> </a:t>
            </a:r>
            <a:r>
              <a:rPr lang="en-US" sz="2800" dirty="0" smtClean="0">
                <a:solidFill>
                  <a:srgbClr val="000000"/>
                </a:solidFill>
                <a:latin typeface="Verdana" panose="020B0604030504040204" pitchFamily="34" charset="0"/>
              </a:rPr>
              <a:t>   </a:t>
            </a:r>
            <a:r>
              <a:rPr lang="en-US" sz="2800" b="1" i="0" dirty="0" smtClean="0">
                <a:solidFill>
                  <a:srgbClr val="66FF99"/>
                </a:solidFill>
                <a:effectLst/>
                <a:latin typeface="Verdana" panose="020B0604030504040204" pitchFamily="34" charset="0"/>
              </a:rPr>
              <a:t>97%-100%</a:t>
            </a:r>
          </a:p>
          <a:p>
            <a:endParaRPr lang="en-US" sz="2800" b="0" i="0" dirty="0" smtClean="0">
              <a:solidFill>
                <a:srgbClr val="000000"/>
              </a:solidFill>
              <a:effectLst/>
              <a:latin typeface="Verdana" panose="020B0604030504040204" pitchFamily="34" charset="0"/>
            </a:endParaRPr>
          </a:p>
          <a:p>
            <a:r>
              <a:rPr lang="en-US" sz="2800" b="0" i="0" dirty="0" smtClean="0">
                <a:solidFill>
                  <a:srgbClr val="000000"/>
                </a:solidFill>
                <a:effectLst/>
                <a:latin typeface="Verdana" panose="020B0604030504040204" pitchFamily="34" charset="0"/>
              </a:rPr>
              <a:t>2) celebrates weekly improvements in children's attendance.</a:t>
            </a:r>
            <a:endParaRPr lang="en-US" sz="2800" b="0" i="0" dirty="0">
              <a:solidFill>
                <a:srgbClr val="000000"/>
              </a:solidFill>
              <a:effectLst/>
              <a:latin typeface="Verdana" panose="020B0604030504040204" pitchFamily="34" charset="0"/>
            </a:endParaRPr>
          </a:p>
        </p:txBody>
      </p:sp>
    </p:spTree>
    <p:extLst>
      <p:ext uri="{BB962C8B-B14F-4D97-AF65-F5344CB8AC3E}">
        <p14:creationId xmlns:p14="http://schemas.microsoft.com/office/powerpoint/2010/main" val="1642383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ight Arrow 4"/>
          <p:cNvSpPr/>
          <p:nvPr/>
        </p:nvSpPr>
        <p:spPr>
          <a:xfrm>
            <a:off x="1045028" y="143690"/>
            <a:ext cx="9026434" cy="2233749"/>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1950719" y="152400"/>
            <a:ext cx="6209212" cy="1200329"/>
          </a:xfrm>
          <a:prstGeom prst="rect">
            <a:avLst/>
          </a:prstGeom>
          <a:noFill/>
        </p:spPr>
        <p:txBody>
          <a:bodyPr wrap="square" rtlCol="0">
            <a:spAutoFit/>
          </a:bodyPr>
          <a:lstStyle/>
          <a:p>
            <a:pPr algn="ctr"/>
            <a:r>
              <a:rPr lang="en-US" sz="3600" dirty="0" smtClean="0"/>
              <a:t>The Golden Arrow </a:t>
            </a:r>
          </a:p>
          <a:p>
            <a:pPr algn="ctr"/>
            <a:r>
              <a:rPr lang="en-US" sz="3600" dirty="0" smtClean="0"/>
              <a:t>97-100%</a:t>
            </a:r>
          </a:p>
        </p:txBody>
      </p:sp>
      <p:grpSp>
        <p:nvGrpSpPr>
          <p:cNvPr id="21" name="Group 20"/>
          <p:cNvGrpSpPr/>
          <p:nvPr/>
        </p:nvGrpSpPr>
        <p:grpSpPr>
          <a:xfrm>
            <a:off x="4367348" y="3065415"/>
            <a:ext cx="2913017" cy="3487783"/>
            <a:chOff x="4367348" y="3065415"/>
            <a:chExt cx="2913017" cy="3487783"/>
          </a:xfrm>
        </p:grpSpPr>
        <p:sp>
          <p:nvSpPr>
            <p:cNvPr id="4" name="Up Arrow 3"/>
            <p:cNvSpPr/>
            <p:nvPr/>
          </p:nvSpPr>
          <p:spPr>
            <a:xfrm>
              <a:off x="4367348" y="3065415"/>
              <a:ext cx="2913017" cy="3487783"/>
            </a:xfrm>
            <a:prstGeom prst="up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4994364" y="3219270"/>
              <a:ext cx="1658983" cy="1200329"/>
            </a:xfrm>
            <a:prstGeom prst="rect">
              <a:avLst/>
            </a:prstGeom>
            <a:noFill/>
          </p:spPr>
          <p:txBody>
            <a:bodyPr wrap="square" rtlCol="0">
              <a:spAutoFit/>
            </a:bodyPr>
            <a:lstStyle/>
            <a:p>
              <a:pPr algn="ctr"/>
              <a:r>
                <a:rPr lang="en-US" sz="3600" dirty="0"/>
                <a:t>2</a:t>
              </a:r>
              <a:endParaRPr lang="en-US" sz="3600" dirty="0" smtClean="0"/>
            </a:p>
            <a:p>
              <a:pPr algn="ctr"/>
              <a:r>
                <a:rPr lang="en-US" sz="3600" dirty="0" smtClean="0"/>
                <a:t>week</a:t>
              </a:r>
              <a:endParaRPr lang="en-GB" sz="3600" dirty="0"/>
            </a:p>
          </p:txBody>
        </p:sp>
        <p:sp>
          <p:nvSpPr>
            <p:cNvPr id="13" name="TextBox 12"/>
            <p:cNvSpPr txBox="1"/>
            <p:nvPr/>
          </p:nvSpPr>
          <p:spPr>
            <a:xfrm>
              <a:off x="5449387" y="5124515"/>
              <a:ext cx="748936" cy="369332"/>
            </a:xfrm>
            <a:prstGeom prst="rect">
              <a:avLst/>
            </a:prstGeom>
            <a:solidFill>
              <a:schemeClr val="bg1"/>
            </a:solidFill>
            <a:ln w="19050">
              <a:solidFill>
                <a:schemeClr val="tx1"/>
              </a:solidFill>
            </a:ln>
          </p:spPr>
          <p:txBody>
            <a:bodyPr wrap="square" rtlCol="0">
              <a:spAutoFit/>
            </a:bodyPr>
            <a:lstStyle/>
            <a:p>
              <a:pPr algn="ctr"/>
              <a:r>
                <a:rPr lang="en-US" b="1" dirty="0" smtClean="0"/>
                <a:t>Ben</a:t>
              </a:r>
              <a:endParaRPr lang="en-GB" b="1" dirty="0"/>
            </a:p>
          </p:txBody>
        </p:sp>
      </p:grpSp>
      <p:grpSp>
        <p:nvGrpSpPr>
          <p:cNvPr id="20" name="Group 19"/>
          <p:cNvGrpSpPr/>
          <p:nvPr/>
        </p:nvGrpSpPr>
        <p:grpSpPr>
          <a:xfrm>
            <a:off x="574766" y="3566160"/>
            <a:ext cx="2913017" cy="2987039"/>
            <a:chOff x="574766" y="3566160"/>
            <a:chExt cx="2913017" cy="2987039"/>
          </a:xfrm>
        </p:grpSpPr>
        <p:sp>
          <p:nvSpPr>
            <p:cNvPr id="2" name="Up Arrow 1"/>
            <p:cNvSpPr/>
            <p:nvPr/>
          </p:nvSpPr>
          <p:spPr>
            <a:xfrm>
              <a:off x="574766" y="3566160"/>
              <a:ext cx="2913017" cy="2987039"/>
            </a:xfrm>
            <a:prstGeom prst="up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201783" y="3756629"/>
              <a:ext cx="1658983" cy="1200329"/>
            </a:xfrm>
            <a:prstGeom prst="rect">
              <a:avLst/>
            </a:prstGeom>
            <a:noFill/>
          </p:spPr>
          <p:txBody>
            <a:bodyPr wrap="square" rtlCol="0">
              <a:spAutoFit/>
            </a:bodyPr>
            <a:lstStyle/>
            <a:p>
              <a:pPr algn="ctr"/>
              <a:r>
                <a:rPr lang="en-US" sz="3600" dirty="0" smtClean="0"/>
                <a:t>1</a:t>
              </a:r>
            </a:p>
            <a:p>
              <a:pPr algn="ctr"/>
              <a:r>
                <a:rPr lang="en-US" sz="3600" dirty="0" smtClean="0"/>
                <a:t>week</a:t>
              </a:r>
              <a:endParaRPr lang="en-GB" sz="3600" dirty="0"/>
            </a:p>
          </p:txBody>
        </p:sp>
        <p:sp>
          <p:nvSpPr>
            <p:cNvPr id="14" name="TextBox 13"/>
            <p:cNvSpPr txBox="1"/>
            <p:nvPr/>
          </p:nvSpPr>
          <p:spPr>
            <a:xfrm rot="1656224">
              <a:off x="1658636" y="5309181"/>
              <a:ext cx="1008497" cy="369332"/>
            </a:xfrm>
            <a:prstGeom prst="rect">
              <a:avLst/>
            </a:prstGeom>
            <a:solidFill>
              <a:schemeClr val="bg1"/>
            </a:solidFill>
            <a:ln w="19050">
              <a:solidFill>
                <a:schemeClr val="tx1"/>
              </a:solidFill>
            </a:ln>
          </p:spPr>
          <p:txBody>
            <a:bodyPr wrap="square" rtlCol="0">
              <a:spAutoFit/>
            </a:bodyPr>
            <a:lstStyle/>
            <a:p>
              <a:pPr algn="ctr"/>
              <a:r>
                <a:rPr lang="en-US" b="1" dirty="0" smtClean="0"/>
                <a:t>Rehana</a:t>
              </a:r>
              <a:endParaRPr lang="en-GB" b="1" dirty="0"/>
            </a:p>
          </p:txBody>
        </p:sp>
        <p:sp>
          <p:nvSpPr>
            <p:cNvPr id="15" name="TextBox 14"/>
            <p:cNvSpPr txBox="1"/>
            <p:nvPr/>
          </p:nvSpPr>
          <p:spPr>
            <a:xfrm rot="20245199">
              <a:off x="1531379" y="5961012"/>
              <a:ext cx="679268" cy="369332"/>
            </a:xfrm>
            <a:prstGeom prst="rect">
              <a:avLst/>
            </a:prstGeom>
            <a:solidFill>
              <a:schemeClr val="bg1"/>
            </a:solidFill>
            <a:ln w="19050">
              <a:solidFill>
                <a:schemeClr val="tx1"/>
              </a:solidFill>
            </a:ln>
          </p:spPr>
          <p:txBody>
            <a:bodyPr wrap="square" rtlCol="0">
              <a:spAutoFit/>
            </a:bodyPr>
            <a:lstStyle/>
            <a:p>
              <a:pPr algn="ctr"/>
              <a:r>
                <a:rPr lang="en-US" b="1" dirty="0" smtClean="0"/>
                <a:t>Sally</a:t>
              </a:r>
              <a:endParaRPr lang="en-GB" b="1" dirty="0"/>
            </a:p>
          </p:txBody>
        </p:sp>
      </p:grpSp>
      <p:grpSp>
        <p:nvGrpSpPr>
          <p:cNvPr id="22" name="Group 21"/>
          <p:cNvGrpSpPr/>
          <p:nvPr/>
        </p:nvGrpSpPr>
        <p:grpSpPr>
          <a:xfrm>
            <a:off x="8159931" y="2285999"/>
            <a:ext cx="2913017" cy="4267200"/>
            <a:chOff x="8159931" y="2285999"/>
            <a:chExt cx="2913017" cy="4267200"/>
          </a:xfrm>
        </p:grpSpPr>
        <p:sp>
          <p:nvSpPr>
            <p:cNvPr id="3" name="Up Arrow 2"/>
            <p:cNvSpPr/>
            <p:nvPr/>
          </p:nvSpPr>
          <p:spPr>
            <a:xfrm>
              <a:off x="8159931" y="2285999"/>
              <a:ext cx="2913017" cy="4267200"/>
            </a:xfrm>
            <a:prstGeom prst="up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8786947" y="2285999"/>
              <a:ext cx="1658983" cy="1200329"/>
            </a:xfrm>
            <a:prstGeom prst="rect">
              <a:avLst/>
            </a:prstGeom>
            <a:noFill/>
          </p:spPr>
          <p:txBody>
            <a:bodyPr wrap="square" rtlCol="0">
              <a:spAutoFit/>
            </a:bodyPr>
            <a:lstStyle/>
            <a:p>
              <a:pPr algn="ctr"/>
              <a:r>
                <a:rPr lang="en-US" sz="3600" dirty="0"/>
                <a:t>3</a:t>
              </a:r>
              <a:endParaRPr lang="en-US" sz="3600" dirty="0" smtClean="0"/>
            </a:p>
            <a:p>
              <a:pPr algn="ctr"/>
              <a:r>
                <a:rPr lang="en-US" sz="3600" dirty="0" smtClean="0"/>
                <a:t>week</a:t>
              </a:r>
              <a:endParaRPr lang="en-GB" sz="3600" dirty="0"/>
            </a:p>
          </p:txBody>
        </p:sp>
        <p:sp>
          <p:nvSpPr>
            <p:cNvPr id="12" name="TextBox 11"/>
            <p:cNvSpPr txBox="1"/>
            <p:nvPr/>
          </p:nvSpPr>
          <p:spPr>
            <a:xfrm rot="20916406">
              <a:off x="9035050" y="4172127"/>
              <a:ext cx="1162774" cy="369332"/>
            </a:xfrm>
            <a:prstGeom prst="rect">
              <a:avLst/>
            </a:prstGeom>
            <a:solidFill>
              <a:schemeClr val="bg1"/>
            </a:solidFill>
            <a:ln w="19050">
              <a:solidFill>
                <a:schemeClr val="tx1"/>
              </a:solidFill>
            </a:ln>
          </p:spPr>
          <p:txBody>
            <a:bodyPr wrap="square" rtlCol="0">
              <a:spAutoFit/>
            </a:bodyPr>
            <a:lstStyle/>
            <a:p>
              <a:pPr algn="ctr"/>
              <a:r>
                <a:rPr lang="en-US" b="1" dirty="0" smtClean="0"/>
                <a:t>Michael</a:t>
              </a:r>
              <a:endParaRPr lang="en-GB" b="1" dirty="0"/>
            </a:p>
          </p:txBody>
        </p:sp>
        <p:sp>
          <p:nvSpPr>
            <p:cNvPr id="16" name="TextBox 15"/>
            <p:cNvSpPr txBox="1"/>
            <p:nvPr/>
          </p:nvSpPr>
          <p:spPr>
            <a:xfrm rot="576634">
              <a:off x="9174178" y="5406389"/>
              <a:ext cx="858074" cy="369332"/>
            </a:xfrm>
            <a:prstGeom prst="rect">
              <a:avLst/>
            </a:prstGeom>
            <a:solidFill>
              <a:schemeClr val="bg1"/>
            </a:solidFill>
            <a:ln w="19050">
              <a:solidFill>
                <a:schemeClr val="tx1"/>
              </a:solidFill>
            </a:ln>
          </p:spPr>
          <p:txBody>
            <a:bodyPr wrap="square" rtlCol="0">
              <a:spAutoFit/>
            </a:bodyPr>
            <a:lstStyle/>
            <a:p>
              <a:pPr algn="ctr"/>
              <a:r>
                <a:rPr lang="en-US" b="1" dirty="0" smtClean="0"/>
                <a:t>Hassan</a:t>
              </a:r>
              <a:endParaRPr lang="en-GB" b="1" dirty="0"/>
            </a:p>
          </p:txBody>
        </p:sp>
      </p:grpSp>
      <p:sp>
        <p:nvSpPr>
          <p:cNvPr id="17" name="TextBox 16"/>
          <p:cNvSpPr txBox="1"/>
          <p:nvPr/>
        </p:nvSpPr>
        <p:spPr>
          <a:xfrm rot="1600035">
            <a:off x="6987755" y="1053004"/>
            <a:ext cx="1067493" cy="369332"/>
          </a:xfrm>
          <a:prstGeom prst="rect">
            <a:avLst/>
          </a:prstGeom>
          <a:solidFill>
            <a:schemeClr val="bg1"/>
          </a:solidFill>
          <a:ln w="19050">
            <a:solidFill>
              <a:schemeClr val="tx1"/>
            </a:solidFill>
          </a:ln>
        </p:spPr>
        <p:txBody>
          <a:bodyPr wrap="square" rtlCol="0">
            <a:spAutoFit/>
          </a:bodyPr>
          <a:lstStyle/>
          <a:p>
            <a:pPr algn="ctr"/>
            <a:r>
              <a:rPr lang="en-US" b="1" dirty="0" smtClean="0"/>
              <a:t>Simon</a:t>
            </a:r>
            <a:endParaRPr lang="en-GB" b="1" dirty="0"/>
          </a:p>
        </p:txBody>
      </p:sp>
      <p:sp>
        <p:nvSpPr>
          <p:cNvPr id="18" name="TextBox 17"/>
          <p:cNvSpPr txBox="1"/>
          <p:nvPr/>
        </p:nvSpPr>
        <p:spPr>
          <a:xfrm rot="20245278">
            <a:off x="1346433" y="1094556"/>
            <a:ext cx="1409479" cy="369332"/>
          </a:xfrm>
          <a:prstGeom prst="rect">
            <a:avLst/>
          </a:prstGeom>
          <a:solidFill>
            <a:schemeClr val="bg1"/>
          </a:solidFill>
          <a:ln w="19050">
            <a:solidFill>
              <a:schemeClr val="tx1"/>
            </a:solidFill>
          </a:ln>
        </p:spPr>
        <p:txBody>
          <a:bodyPr wrap="square" rtlCol="0">
            <a:spAutoFit/>
          </a:bodyPr>
          <a:lstStyle/>
          <a:p>
            <a:pPr algn="ctr"/>
            <a:r>
              <a:rPr lang="en-US" b="1" dirty="0" smtClean="0"/>
              <a:t>Mariam</a:t>
            </a:r>
            <a:endParaRPr lang="en-GB" b="1" dirty="0"/>
          </a:p>
        </p:txBody>
      </p:sp>
      <p:sp>
        <p:nvSpPr>
          <p:cNvPr id="19" name="TextBox 18"/>
          <p:cNvSpPr txBox="1"/>
          <p:nvPr/>
        </p:nvSpPr>
        <p:spPr>
          <a:xfrm>
            <a:off x="4592385" y="1321918"/>
            <a:ext cx="803958" cy="369332"/>
          </a:xfrm>
          <a:prstGeom prst="rect">
            <a:avLst/>
          </a:prstGeom>
          <a:solidFill>
            <a:schemeClr val="bg1"/>
          </a:solidFill>
          <a:ln w="19050">
            <a:solidFill>
              <a:schemeClr val="tx1"/>
            </a:solidFill>
          </a:ln>
        </p:spPr>
        <p:txBody>
          <a:bodyPr wrap="square" rtlCol="0">
            <a:spAutoFit/>
          </a:bodyPr>
          <a:lstStyle/>
          <a:p>
            <a:pPr algn="ctr"/>
            <a:r>
              <a:rPr lang="en-US" b="1" dirty="0" smtClean="0"/>
              <a:t>Aisha</a:t>
            </a:r>
            <a:endParaRPr lang="en-GB" b="1" dirty="0"/>
          </a:p>
        </p:txBody>
      </p:sp>
    </p:spTree>
    <p:extLst>
      <p:ext uri="{BB962C8B-B14F-4D97-AF65-F5344CB8AC3E}">
        <p14:creationId xmlns:p14="http://schemas.microsoft.com/office/powerpoint/2010/main" val="643904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p Arrow 1"/>
          <p:cNvSpPr/>
          <p:nvPr/>
        </p:nvSpPr>
        <p:spPr>
          <a:xfrm>
            <a:off x="574766" y="3566160"/>
            <a:ext cx="2913017" cy="2987039"/>
          </a:xfrm>
          <a:prstGeom prst="up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Up Arrow 2"/>
          <p:cNvSpPr/>
          <p:nvPr/>
        </p:nvSpPr>
        <p:spPr>
          <a:xfrm>
            <a:off x="8159931" y="2285999"/>
            <a:ext cx="2913017" cy="4267200"/>
          </a:xfrm>
          <a:prstGeom prst="up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Up Arrow 3"/>
          <p:cNvSpPr/>
          <p:nvPr/>
        </p:nvSpPr>
        <p:spPr>
          <a:xfrm>
            <a:off x="4367348" y="3065415"/>
            <a:ext cx="2913017" cy="3487783"/>
          </a:xfrm>
          <a:prstGeom prst="up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ight Arrow 4"/>
          <p:cNvSpPr/>
          <p:nvPr/>
        </p:nvSpPr>
        <p:spPr>
          <a:xfrm>
            <a:off x="1045028" y="143690"/>
            <a:ext cx="9026434" cy="2233749"/>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201783" y="3756629"/>
            <a:ext cx="1658983" cy="1200329"/>
          </a:xfrm>
          <a:prstGeom prst="rect">
            <a:avLst/>
          </a:prstGeom>
          <a:noFill/>
        </p:spPr>
        <p:txBody>
          <a:bodyPr wrap="square" rtlCol="0">
            <a:spAutoFit/>
          </a:bodyPr>
          <a:lstStyle/>
          <a:p>
            <a:pPr algn="ctr"/>
            <a:r>
              <a:rPr lang="en-US" sz="3600" dirty="0" smtClean="0"/>
              <a:t>1</a:t>
            </a:r>
          </a:p>
          <a:p>
            <a:pPr algn="ctr"/>
            <a:r>
              <a:rPr lang="en-US" sz="3600" dirty="0" smtClean="0"/>
              <a:t>week</a:t>
            </a:r>
            <a:endParaRPr lang="en-GB" sz="3600" dirty="0"/>
          </a:p>
        </p:txBody>
      </p:sp>
      <p:sp>
        <p:nvSpPr>
          <p:cNvPr id="9" name="TextBox 8"/>
          <p:cNvSpPr txBox="1"/>
          <p:nvPr/>
        </p:nvSpPr>
        <p:spPr>
          <a:xfrm>
            <a:off x="4994364" y="3219270"/>
            <a:ext cx="1658983" cy="1200329"/>
          </a:xfrm>
          <a:prstGeom prst="rect">
            <a:avLst/>
          </a:prstGeom>
          <a:noFill/>
        </p:spPr>
        <p:txBody>
          <a:bodyPr wrap="square" rtlCol="0">
            <a:spAutoFit/>
          </a:bodyPr>
          <a:lstStyle/>
          <a:p>
            <a:pPr algn="ctr"/>
            <a:r>
              <a:rPr lang="en-US" sz="3600" dirty="0"/>
              <a:t>2</a:t>
            </a:r>
            <a:endParaRPr lang="en-US" sz="3600" dirty="0" smtClean="0"/>
          </a:p>
          <a:p>
            <a:pPr algn="ctr"/>
            <a:r>
              <a:rPr lang="en-US" sz="3600" dirty="0" smtClean="0"/>
              <a:t>week</a:t>
            </a:r>
            <a:endParaRPr lang="en-GB" sz="3600" dirty="0"/>
          </a:p>
        </p:txBody>
      </p:sp>
      <p:sp>
        <p:nvSpPr>
          <p:cNvPr id="10" name="TextBox 9"/>
          <p:cNvSpPr txBox="1"/>
          <p:nvPr/>
        </p:nvSpPr>
        <p:spPr>
          <a:xfrm>
            <a:off x="8786947" y="2285999"/>
            <a:ext cx="1658983" cy="1200329"/>
          </a:xfrm>
          <a:prstGeom prst="rect">
            <a:avLst/>
          </a:prstGeom>
          <a:noFill/>
        </p:spPr>
        <p:txBody>
          <a:bodyPr wrap="square" rtlCol="0">
            <a:spAutoFit/>
          </a:bodyPr>
          <a:lstStyle/>
          <a:p>
            <a:pPr algn="ctr"/>
            <a:r>
              <a:rPr lang="en-US" sz="3600" dirty="0"/>
              <a:t>3</a:t>
            </a:r>
            <a:endParaRPr lang="en-US" sz="3600" dirty="0" smtClean="0"/>
          </a:p>
          <a:p>
            <a:pPr algn="ctr"/>
            <a:r>
              <a:rPr lang="en-US" sz="3600" dirty="0" smtClean="0"/>
              <a:t>week</a:t>
            </a:r>
            <a:endParaRPr lang="en-GB" sz="3600" dirty="0"/>
          </a:p>
        </p:txBody>
      </p:sp>
      <p:sp>
        <p:nvSpPr>
          <p:cNvPr id="11" name="TextBox 10"/>
          <p:cNvSpPr txBox="1"/>
          <p:nvPr/>
        </p:nvSpPr>
        <p:spPr>
          <a:xfrm>
            <a:off x="1950719" y="152400"/>
            <a:ext cx="6209212" cy="1200329"/>
          </a:xfrm>
          <a:prstGeom prst="rect">
            <a:avLst/>
          </a:prstGeom>
          <a:noFill/>
        </p:spPr>
        <p:txBody>
          <a:bodyPr wrap="square" rtlCol="0">
            <a:spAutoFit/>
          </a:bodyPr>
          <a:lstStyle/>
          <a:p>
            <a:pPr algn="ctr"/>
            <a:r>
              <a:rPr lang="en-US" sz="3600" dirty="0" smtClean="0"/>
              <a:t>The Golden Arrow </a:t>
            </a:r>
          </a:p>
          <a:p>
            <a:pPr algn="ctr"/>
            <a:r>
              <a:rPr lang="en-US" sz="3600" dirty="0" smtClean="0"/>
              <a:t>97-100%</a:t>
            </a:r>
          </a:p>
        </p:txBody>
      </p:sp>
      <p:pic>
        <p:nvPicPr>
          <p:cNvPr id="21" name="Picture 20"/>
          <p:cNvPicPr>
            <a:picLocks noChangeAspect="1"/>
          </p:cNvPicPr>
          <p:nvPr/>
        </p:nvPicPr>
        <p:blipFill>
          <a:blip r:embed="rId2"/>
          <a:stretch>
            <a:fillRect/>
          </a:stretch>
        </p:blipFill>
        <p:spPr>
          <a:xfrm>
            <a:off x="8786947" y="3983837"/>
            <a:ext cx="1546934" cy="1234833"/>
          </a:xfrm>
          <a:prstGeom prst="rect">
            <a:avLst/>
          </a:prstGeom>
          <a:ln w="76200">
            <a:solidFill>
              <a:srgbClr val="FF0000"/>
            </a:solidFill>
          </a:ln>
        </p:spPr>
      </p:pic>
      <p:pic>
        <p:nvPicPr>
          <p:cNvPr id="20" name="Picture 19"/>
          <p:cNvPicPr>
            <a:picLocks noChangeAspect="1"/>
          </p:cNvPicPr>
          <p:nvPr/>
        </p:nvPicPr>
        <p:blipFill>
          <a:blip r:embed="rId2"/>
          <a:stretch>
            <a:fillRect/>
          </a:stretch>
        </p:blipFill>
        <p:spPr>
          <a:xfrm>
            <a:off x="9672463" y="5092726"/>
            <a:ext cx="1546934" cy="1234833"/>
          </a:xfrm>
          <a:prstGeom prst="rect">
            <a:avLst/>
          </a:prstGeom>
          <a:ln w="76200">
            <a:solidFill>
              <a:srgbClr val="FF0000"/>
            </a:solidFill>
          </a:ln>
        </p:spPr>
      </p:pic>
      <p:pic>
        <p:nvPicPr>
          <p:cNvPr id="22" name="Picture 21"/>
          <p:cNvPicPr>
            <a:picLocks noChangeAspect="1"/>
          </p:cNvPicPr>
          <p:nvPr/>
        </p:nvPicPr>
        <p:blipFill>
          <a:blip r:embed="rId2"/>
          <a:stretch>
            <a:fillRect/>
          </a:stretch>
        </p:blipFill>
        <p:spPr>
          <a:xfrm>
            <a:off x="5050390" y="5107575"/>
            <a:ext cx="1546934" cy="1234833"/>
          </a:xfrm>
          <a:prstGeom prst="rect">
            <a:avLst/>
          </a:prstGeom>
          <a:ln w="76200">
            <a:solidFill>
              <a:srgbClr val="FF33CC"/>
            </a:solidFill>
          </a:ln>
        </p:spPr>
      </p:pic>
      <p:pic>
        <p:nvPicPr>
          <p:cNvPr id="24" name="Picture 23"/>
          <p:cNvPicPr>
            <a:picLocks noChangeAspect="1"/>
          </p:cNvPicPr>
          <p:nvPr/>
        </p:nvPicPr>
        <p:blipFill>
          <a:blip r:embed="rId2"/>
          <a:stretch>
            <a:fillRect/>
          </a:stretch>
        </p:blipFill>
        <p:spPr>
          <a:xfrm>
            <a:off x="1818495" y="1210822"/>
            <a:ext cx="1546934" cy="1234833"/>
          </a:xfrm>
          <a:prstGeom prst="rect">
            <a:avLst/>
          </a:prstGeom>
          <a:ln w="76200">
            <a:solidFill>
              <a:srgbClr val="00B0F0"/>
            </a:solidFill>
          </a:ln>
        </p:spPr>
      </p:pic>
      <p:pic>
        <p:nvPicPr>
          <p:cNvPr id="23" name="Picture 22"/>
          <p:cNvPicPr>
            <a:picLocks noChangeAspect="1"/>
          </p:cNvPicPr>
          <p:nvPr/>
        </p:nvPicPr>
        <p:blipFill>
          <a:blip r:embed="rId2"/>
          <a:stretch>
            <a:fillRect/>
          </a:stretch>
        </p:blipFill>
        <p:spPr>
          <a:xfrm>
            <a:off x="484340" y="191588"/>
            <a:ext cx="1546934" cy="1234833"/>
          </a:xfrm>
          <a:prstGeom prst="rect">
            <a:avLst/>
          </a:prstGeom>
          <a:ln w="76200">
            <a:solidFill>
              <a:srgbClr val="00B0F0"/>
            </a:solidFill>
          </a:ln>
        </p:spPr>
      </p:pic>
      <p:pic>
        <p:nvPicPr>
          <p:cNvPr id="25" name="Picture 24"/>
          <p:cNvPicPr>
            <a:picLocks noChangeAspect="1"/>
          </p:cNvPicPr>
          <p:nvPr/>
        </p:nvPicPr>
        <p:blipFill>
          <a:blip r:embed="rId3"/>
          <a:stretch>
            <a:fillRect/>
          </a:stretch>
        </p:blipFill>
        <p:spPr>
          <a:xfrm>
            <a:off x="1450168" y="5218670"/>
            <a:ext cx="1162212" cy="1219370"/>
          </a:xfrm>
          <a:prstGeom prst="rect">
            <a:avLst/>
          </a:prstGeom>
          <a:ln w="57150">
            <a:solidFill>
              <a:srgbClr val="FFFF00"/>
            </a:solidFill>
          </a:ln>
        </p:spPr>
      </p:pic>
    </p:spTree>
    <p:extLst>
      <p:ext uri="{BB962C8B-B14F-4D97-AF65-F5344CB8AC3E}">
        <p14:creationId xmlns:p14="http://schemas.microsoft.com/office/powerpoint/2010/main" val="2067690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97280" y="313509"/>
            <a:ext cx="10149840" cy="1107996"/>
          </a:xfrm>
          <a:prstGeom prst="rect">
            <a:avLst/>
          </a:prstGeom>
          <a:noFill/>
        </p:spPr>
        <p:txBody>
          <a:bodyPr wrap="square" rtlCol="0">
            <a:spAutoFit/>
          </a:bodyPr>
          <a:lstStyle/>
          <a:p>
            <a:r>
              <a:rPr lang="en-US" sz="6600" dirty="0" smtClean="0">
                <a:solidFill>
                  <a:srgbClr val="FF33CC"/>
                </a:solidFill>
              </a:rPr>
              <a:t>Attendance</a:t>
            </a:r>
            <a:r>
              <a:rPr lang="en-US" sz="6600" dirty="0" smtClean="0"/>
              <a:t> </a:t>
            </a:r>
            <a:r>
              <a:rPr lang="en-US" sz="6600" dirty="0" smtClean="0">
                <a:solidFill>
                  <a:srgbClr val="00B0F0"/>
                </a:solidFill>
              </a:rPr>
              <a:t>Prize</a:t>
            </a:r>
            <a:r>
              <a:rPr lang="en-US" sz="6600" dirty="0" smtClean="0"/>
              <a:t> </a:t>
            </a:r>
            <a:r>
              <a:rPr lang="en-US" sz="6600" dirty="0" smtClean="0">
                <a:solidFill>
                  <a:srgbClr val="92D050"/>
                </a:solidFill>
              </a:rPr>
              <a:t>Cupboard</a:t>
            </a:r>
            <a:endParaRPr lang="en-GB" sz="6600" dirty="0">
              <a:solidFill>
                <a:srgbClr val="92D050"/>
              </a:solidFill>
            </a:endParaRPr>
          </a:p>
        </p:txBody>
      </p:sp>
    </p:spTree>
    <p:extLst>
      <p:ext uri="{BB962C8B-B14F-4D97-AF65-F5344CB8AC3E}">
        <p14:creationId xmlns:p14="http://schemas.microsoft.com/office/powerpoint/2010/main" val="1022192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93022" y="1162594"/>
            <a:ext cx="8324195" cy="4598125"/>
          </a:xfrm>
          <a:prstGeom prst="rect">
            <a:avLst/>
          </a:prstGeom>
        </p:spPr>
      </p:pic>
    </p:spTree>
    <p:extLst>
      <p:ext uri="{BB962C8B-B14F-4D97-AF65-F5344CB8AC3E}">
        <p14:creationId xmlns:p14="http://schemas.microsoft.com/office/powerpoint/2010/main" val="736771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316</TotalTime>
  <Words>550</Words>
  <Application>Microsoft Office PowerPoint</Application>
  <PresentationFormat>Widescreen</PresentationFormat>
  <Paragraphs>78</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EHarrison</dc:creator>
  <cp:lastModifiedBy>EHarrison</cp:lastModifiedBy>
  <cp:revision>10</cp:revision>
  <dcterms:created xsi:type="dcterms:W3CDTF">2023-10-04T19:58:18Z</dcterms:created>
  <dcterms:modified xsi:type="dcterms:W3CDTF">2024-02-18T17:16:57Z</dcterms:modified>
</cp:coreProperties>
</file>