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82" r:id="rId24"/>
    <p:sldId id="283" r:id="rId2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9A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7" d="100"/>
          <a:sy n="87" d="100"/>
        </p:scale>
        <p:origin x="38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0F179881-AE73-4F5E-8F63-F099394193A4}" type="datetimeFigureOut">
              <a:rPr lang="en-GB" smtClean="0"/>
              <a:t>06/10/2025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0B30673-BBC4-4F54-B7D7-6B993C408122}" type="slidenum">
              <a:rPr lang="en-GB" smtClean="0"/>
              <a:t>‹#›</a:t>
            </a:fld>
            <a:endParaRPr lang="en-GB"/>
          </a:p>
        </p:txBody>
      </p:sp>
    </p:spTree>
    <p:extLst>
      <p:ext uri="{BB962C8B-B14F-4D97-AF65-F5344CB8AC3E}">
        <p14:creationId xmlns:p14="http://schemas.microsoft.com/office/powerpoint/2010/main" val="33065802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D498FCB-D4F7-4A61-A58E-E190EB632D49}" type="datetimeFigureOut">
              <a:rPr lang="en-GB" smtClean="0"/>
              <a:t>06/10/2025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ED76971-A91A-468B-814E-08FE465F6FA4}" type="slidenum">
              <a:rPr lang="en-GB" smtClean="0"/>
              <a:t>‹#›</a:t>
            </a:fld>
            <a:endParaRPr lang="en-GB"/>
          </a:p>
        </p:txBody>
      </p:sp>
    </p:spTree>
    <p:extLst>
      <p:ext uri="{BB962C8B-B14F-4D97-AF65-F5344CB8AC3E}">
        <p14:creationId xmlns:p14="http://schemas.microsoft.com/office/powerpoint/2010/main" val="17917959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89430C3-4960-4D8F-8B1C-16E6B582440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2208202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89430C3-4960-4D8F-8B1C-16E6B582440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148819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89430C3-4960-4D8F-8B1C-16E6B582440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4246078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83658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89430C3-4960-4D8F-8B1C-16E6B5824408}" type="datetimeFigureOut">
              <a:rPr lang="en-GB" smtClean="0"/>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864983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89430C3-4960-4D8F-8B1C-16E6B5824408}"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2692912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E89430C3-4960-4D8F-8B1C-16E6B5824408}" type="datetimeFigureOut">
              <a:rPr lang="en-GB" smtClean="0"/>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3087127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2360687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390569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1975538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3851394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957AEBFD-0E04-4772-AD85-D7749AF1824D}"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51049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89430C3-4960-4D8F-8B1C-16E6B582440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2550208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E89430C3-4960-4D8F-8B1C-16E6B5824408}"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41773173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E89430C3-4960-4D8F-8B1C-16E6B5824408}"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2725576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89430C3-4960-4D8F-8B1C-16E6B582440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7AEBFD-0E04-4772-AD85-D7749AF1824D}" type="slidenum">
              <a:rPr lang="en-GB" smtClean="0"/>
              <a:t>‹#›</a:t>
            </a:fld>
            <a:endParaRPr lang="en-GB"/>
          </a:p>
        </p:txBody>
      </p:sp>
    </p:spTree>
    <p:extLst>
      <p:ext uri="{BB962C8B-B14F-4D97-AF65-F5344CB8AC3E}">
        <p14:creationId xmlns:p14="http://schemas.microsoft.com/office/powerpoint/2010/main" val="33236770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E89430C3-4960-4D8F-8B1C-16E6B5824408}" type="datetimeFigureOut">
              <a:rPr lang="en-GB" smtClean="0"/>
              <a:t>06/10/2025</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957AEBFD-0E04-4772-AD85-D7749AF1824D}" type="slidenum">
              <a:rPr lang="en-GB" smtClean="0"/>
              <a:t>‹#›</a:t>
            </a:fld>
            <a:endParaRPr lang="en-GB"/>
          </a:p>
        </p:txBody>
      </p:sp>
    </p:spTree>
    <p:extLst>
      <p:ext uri="{BB962C8B-B14F-4D97-AF65-F5344CB8AC3E}">
        <p14:creationId xmlns:p14="http://schemas.microsoft.com/office/powerpoint/2010/main" val="272476134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7897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20">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E89430C3-4960-4D8F-8B1C-16E6B5824408}" type="datetimeFigureOut">
              <a:rPr lang="en-GB" smtClean="0"/>
              <a:t>06/10/2025</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957AEBFD-0E04-4772-AD85-D7749AF1824D}" type="slidenum">
              <a:rPr lang="en-GB" smtClean="0"/>
              <a:t>‹#›</a:t>
            </a:fld>
            <a:endParaRPr lang="en-GB"/>
          </a:p>
        </p:txBody>
      </p:sp>
    </p:spTree>
    <p:extLst>
      <p:ext uri="{BB962C8B-B14F-4D97-AF65-F5344CB8AC3E}">
        <p14:creationId xmlns:p14="http://schemas.microsoft.com/office/powerpoint/2010/main" val="34910839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55739"/>
          </a:xfrm>
          <a:prstGeom prst="rect">
            <a:avLst/>
          </a:prstGeom>
        </p:spPr>
      </p:pic>
      <p:sp>
        <p:nvSpPr>
          <p:cNvPr id="6" name="Rectangle 5"/>
          <p:cNvSpPr/>
          <p:nvPr/>
        </p:nvSpPr>
        <p:spPr>
          <a:xfrm>
            <a:off x="562708" y="5433646"/>
            <a:ext cx="10304584" cy="1239716"/>
          </a:xfrm>
          <a:prstGeom prst="rect">
            <a:avLst/>
          </a:prstGeom>
          <a:solidFill>
            <a:srgbClr val="F19A2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p:cNvSpPr txBox="1">
            <a:spLocks/>
          </p:cNvSpPr>
          <p:nvPr/>
        </p:nvSpPr>
        <p:spPr>
          <a:xfrm>
            <a:off x="-305828" y="5433646"/>
            <a:ext cx="9613861" cy="1080938"/>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5400" kern="1200">
                <a:solidFill>
                  <a:schemeClr val="tx1"/>
                </a:solidFill>
                <a:latin typeface="+mj-lt"/>
                <a:ea typeface="+mj-ea"/>
                <a:cs typeface="+mj-cs"/>
              </a:defRPr>
            </a:lvl1pPr>
          </a:lstStyle>
          <a:p>
            <a:r>
              <a:rPr lang="en-GB" sz="6000" dirty="0" smtClean="0">
                <a:latin typeface="Kinetic Letters Joined" pitchFamily="50" charset="0"/>
              </a:rPr>
              <a:t>Nursery, Reception, Year 1 and 2</a:t>
            </a:r>
            <a:endParaRPr lang="en-GB" sz="6000" dirty="0">
              <a:latin typeface="Kinetic Letters Joined" pitchFamily="50" charset="0"/>
            </a:endParaRPr>
          </a:p>
        </p:txBody>
      </p:sp>
      <p:sp>
        <p:nvSpPr>
          <p:cNvPr id="7" name="Title 1"/>
          <p:cNvSpPr txBox="1">
            <a:spLocks/>
          </p:cNvSpPr>
          <p:nvPr/>
        </p:nvSpPr>
        <p:spPr>
          <a:xfrm>
            <a:off x="-118259" y="3026485"/>
            <a:ext cx="9613861" cy="1080938"/>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5400" kern="1200">
                <a:solidFill>
                  <a:schemeClr val="tx1"/>
                </a:solidFill>
                <a:latin typeface="+mj-lt"/>
                <a:ea typeface="+mj-ea"/>
                <a:cs typeface="+mj-cs"/>
              </a:defRPr>
            </a:lvl1pPr>
          </a:lstStyle>
          <a:p>
            <a:r>
              <a:rPr lang="en-GB" sz="6000" dirty="0" smtClean="0">
                <a:latin typeface="Kinetic Letters Joined" pitchFamily="50" charset="0"/>
              </a:rPr>
              <a:t>Parent Curriculum Workshop for phonics</a:t>
            </a:r>
            <a:endParaRPr lang="en-GB" sz="6000" dirty="0">
              <a:latin typeface="Kinetic Letters Joined" pitchFamily="50" charset="0"/>
            </a:endParaRPr>
          </a:p>
        </p:txBody>
      </p:sp>
    </p:spTree>
    <p:extLst>
      <p:ext uri="{BB962C8B-B14F-4D97-AF65-F5344CB8AC3E}">
        <p14:creationId xmlns:p14="http://schemas.microsoft.com/office/powerpoint/2010/main" val="4271074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Kinetic Letters Joined" pitchFamily="50" charset="0"/>
              </a:rPr>
              <a:t>Contents of today </a:t>
            </a:r>
            <a:endParaRPr lang="en-GB" sz="6000" dirty="0">
              <a:latin typeface="Kinetic Letters Joined" pitchFamily="50" charset="0"/>
            </a:endParaRPr>
          </a:p>
        </p:txBody>
      </p:sp>
      <p:sp>
        <p:nvSpPr>
          <p:cNvPr id="3" name="Content Placeholder 2"/>
          <p:cNvSpPr>
            <a:spLocks noGrp="1"/>
          </p:cNvSpPr>
          <p:nvPr>
            <p:ph idx="1"/>
          </p:nvPr>
        </p:nvSpPr>
        <p:spPr/>
        <p:txBody>
          <a:bodyPr>
            <a:normAutofit/>
          </a:bodyPr>
          <a:lstStyle/>
          <a:p>
            <a:r>
              <a:rPr lang="en-GB" sz="4000" dirty="0" smtClean="0">
                <a:latin typeface="Kinetic Letters Joined" pitchFamily="50" charset="0"/>
              </a:rPr>
              <a:t>1. Foundation Phonics in Nursery</a:t>
            </a:r>
          </a:p>
          <a:p>
            <a:r>
              <a:rPr lang="en-GB" sz="4000" dirty="0" smtClean="0">
                <a:latin typeface="Kinetic Letters Joined" pitchFamily="50" charset="0"/>
              </a:rPr>
              <a:t>2.Phonics in Reception </a:t>
            </a:r>
            <a:br>
              <a:rPr lang="en-GB" sz="4000" dirty="0" smtClean="0">
                <a:latin typeface="Kinetic Letters Joined" pitchFamily="50" charset="0"/>
              </a:rPr>
            </a:br>
            <a:r>
              <a:rPr lang="en-GB" sz="4000" dirty="0" smtClean="0">
                <a:latin typeface="Kinetic Letters Joined" pitchFamily="50" charset="0"/>
              </a:rPr>
              <a:t>3.Phonics in Year1 and 2 </a:t>
            </a:r>
            <a:endParaRPr lang="en-GB" sz="4000" dirty="0">
              <a:latin typeface="Kinetic Letters Joined" pitchFamily="50" charset="0"/>
            </a:endParaRPr>
          </a:p>
        </p:txBody>
      </p:sp>
    </p:spTree>
    <p:extLst>
      <p:ext uri="{BB962C8B-B14F-4D97-AF65-F5344CB8AC3E}">
        <p14:creationId xmlns:p14="http://schemas.microsoft.com/office/powerpoint/2010/main" val="1833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Kinetic Letters Joined" pitchFamily="50" charset="0"/>
              </a:rPr>
              <a:t>Foundation Phonics in Nursery </a:t>
            </a:r>
            <a:endParaRPr lang="en-GB" sz="48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pic>
        <p:nvPicPr>
          <p:cNvPr id="5" name="Picture 3">
            <a:extLst>
              <a:ext uri="{FF2B5EF4-FFF2-40B4-BE49-F238E27FC236}">
                <a16:creationId xmlns:a16="http://schemas.microsoft.com/office/drawing/2014/main" id="{6F65F79F-663F-7A0E-E873-68B5BC1171CF}"/>
              </a:ext>
            </a:extLst>
          </p:cNvPr>
          <p:cNvPicPr>
            <a:picLocks noChangeAspect="1"/>
          </p:cNvPicPr>
          <p:nvPr/>
        </p:nvPicPr>
        <p:blipFill>
          <a:blip r:embed="rId3"/>
          <a:stretch>
            <a:fillRect/>
          </a:stretch>
        </p:blipFill>
        <p:spPr>
          <a:xfrm>
            <a:off x="1028290" y="2248285"/>
            <a:ext cx="9003733" cy="3800286"/>
          </a:xfrm>
          <a:prstGeom prst="roundRect">
            <a:avLst>
              <a:gd name="adj" fmla="val 6660"/>
            </a:avLst>
          </a:prstGeom>
        </p:spPr>
      </p:pic>
      <p:sp>
        <p:nvSpPr>
          <p:cNvPr id="6" name="Rectangle 5"/>
          <p:cNvSpPr/>
          <p:nvPr/>
        </p:nvSpPr>
        <p:spPr>
          <a:xfrm>
            <a:off x="1082305" y="2778822"/>
            <a:ext cx="8809892" cy="2739211"/>
          </a:xfrm>
          <a:prstGeom prst="rect">
            <a:avLst/>
          </a:prstGeom>
        </p:spPr>
        <p:txBody>
          <a:bodyPr wrap="square">
            <a:spAutoFit/>
          </a:bodyPr>
          <a:lstStyle/>
          <a:p>
            <a:pPr algn="ctr"/>
            <a:r>
              <a:rPr lang="en-US" sz="6600" dirty="0">
                <a:effectLst>
                  <a:outerShdw blurRad="50800" dist="38100" dir="2700000" algn="tl" rotWithShape="0">
                    <a:prstClr val="black">
                      <a:alpha val="40000"/>
                    </a:prstClr>
                  </a:outerShdw>
                </a:effectLst>
                <a:latin typeface="Kinetic Letters Joined" pitchFamily="50" charset="0"/>
              </a:rPr>
              <a:t>Reading floats </a:t>
            </a:r>
            <a:br>
              <a:rPr lang="en-US" sz="6600" dirty="0">
                <a:effectLst>
                  <a:outerShdw blurRad="50800" dist="38100" dir="2700000" algn="tl" rotWithShape="0">
                    <a:prstClr val="black">
                      <a:alpha val="40000"/>
                    </a:prstClr>
                  </a:outerShdw>
                </a:effectLst>
                <a:latin typeface="Kinetic Letters Joined" pitchFamily="50" charset="0"/>
              </a:rPr>
            </a:br>
            <a:r>
              <a:rPr lang="en-US" sz="6600" dirty="0">
                <a:effectLst>
                  <a:outerShdw blurRad="50800" dist="38100" dir="2700000" algn="tl" rotWithShape="0">
                    <a:prstClr val="black">
                      <a:alpha val="40000"/>
                    </a:prstClr>
                  </a:outerShdw>
                </a:effectLst>
                <a:latin typeface="Kinetic Letters Joined" pitchFamily="50" charset="0"/>
              </a:rPr>
              <a:t>on a sea of talk</a:t>
            </a:r>
            <a:endParaRPr lang="en-US" sz="6600" dirty="0">
              <a:effectLst>
                <a:outerShdw blurRad="50800" dist="38100" dir="2700000" algn="tl" rotWithShape="0">
                  <a:prstClr val="black">
                    <a:alpha val="40000"/>
                  </a:prstClr>
                </a:outerShdw>
              </a:effectLst>
              <a:latin typeface="Kinetic Letters Joined" pitchFamily="50" charset="0"/>
              <a:cs typeface="Calibri"/>
            </a:endParaRPr>
          </a:p>
          <a:p>
            <a:pPr algn="ctr"/>
            <a:r>
              <a:rPr lang="en-US" sz="4000" dirty="0">
                <a:effectLst>
                  <a:outerShdw blurRad="50800" dist="38100" dir="2700000" algn="tl" rotWithShape="0">
                    <a:prstClr val="black">
                      <a:alpha val="40000"/>
                    </a:prstClr>
                  </a:outerShdw>
                </a:effectLst>
                <a:latin typeface="Kinetic Letters Joined" pitchFamily="50" charset="0"/>
              </a:rPr>
              <a:t>James Britton</a:t>
            </a:r>
            <a:endParaRPr lang="en-US" sz="4000" dirty="0">
              <a:effectLst>
                <a:outerShdw blurRad="50800" dist="38100" dir="2700000" algn="tl" rotWithShape="0">
                  <a:prstClr val="black">
                    <a:alpha val="40000"/>
                  </a:prstClr>
                </a:outerShdw>
              </a:effectLst>
              <a:latin typeface="Kinetic Letters Joined" pitchFamily="50" charset="0"/>
              <a:cs typeface="Calibri"/>
            </a:endParaRPr>
          </a:p>
        </p:txBody>
      </p:sp>
    </p:spTree>
    <p:extLst>
      <p:ext uri="{BB962C8B-B14F-4D97-AF65-F5344CB8AC3E}">
        <p14:creationId xmlns:p14="http://schemas.microsoft.com/office/powerpoint/2010/main" val="27862395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Kinetic Letters Joined" pitchFamily="50" charset="0"/>
              </a:rPr>
              <a:t>Little </a:t>
            </a:r>
            <a:r>
              <a:rPr lang="en-GB" sz="4800" dirty="0" err="1" smtClean="0">
                <a:latin typeface="Kinetic Letters Joined" pitchFamily="50" charset="0"/>
              </a:rPr>
              <a:t>Wandle</a:t>
            </a:r>
            <a:r>
              <a:rPr lang="en-GB" sz="4800" dirty="0" smtClean="0">
                <a:latin typeface="Kinetic Letters Joined" pitchFamily="50" charset="0"/>
              </a:rPr>
              <a:t> Foundation for Phonics </a:t>
            </a:r>
            <a:endParaRPr lang="en-GB" sz="4800" dirty="0">
              <a:latin typeface="Kinetic Letters Joined" pitchFamily="50" charset="0"/>
            </a:endParaRPr>
          </a:p>
        </p:txBody>
      </p:sp>
      <p:sp>
        <p:nvSpPr>
          <p:cNvPr id="4" name="Text Placeholder 5">
            <a:extLst>
              <a:ext uri="{FF2B5EF4-FFF2-40B4-BE49-F238E27FC236}">
                <a16:creationId xmlns:a16="http://schemas.microsoft.com/office/drawing/2014/main" id="{F548A259-7EA6-DF1D-FF4B-EACC4B374343}"/>
              </a:ext>
            </a:extLst>
          </p:cNvPr>
          <p:cNvSpPr txBox="1">
            <a:spLocks/>
          </p:cNvSpPr>
          <p:nvPr/>
        </p:nvSpPr>
        <p:spPr>
          <a:xfrm>
            <a:off x="457200" y="2786637"/>
            <a:ext cx="11087100" cy="3168352"/>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3200" dirty="0" smtClean="0">
                <a:latin typeface="Kinetic Letters Joined" pitchFamily="50" charset="0"/>
                <a:ea typeface="+mn-lt"/>
                <a:cs typeface="+mn-lt"/>
              </a:rPr>
              <a:t>Our setting has chosen to use the </a:t>
            </a:r>
            <a:br>
              <a:rPr lang="en-GB" sz="3200" dirty="0" smtClean="0">
                <a:latin typeface="Kinetic Letters Joined" pitchFamily="50" charset="0"/>
                <a:ea typeface="+mn-lt"/>
                <a:cs typeface="+mn-lt"/>
              </a:rPr>
            </a:br>
            <a:r>
              <a:rPr lang="en-GB" sz="3200" b="1" dirty="0" smtClean="0">
                <a:latin typeface="Kinetic Letters Joined" pitchFamily="50" charset="0"/>
                <a:ea typeface="+mn-lt"/>
                <a:cs typeface="+mn-lt"/>
              </a:rPr>
              <a:t>Little </a:t>
            </a:r>
            <a:r>
              <a:rPr lang="en-GB" sz="3200" b="1" dirty="0" err="1" smtClean="0">
                <a:latin typeface="Kinetic Letters Joined" pitchFamily="50" charset="0"/>
                <a:cs typeface="Calibri"/>
              </a:rPr>
              <a:t>Wandle</a:t>
            </a:r>
            <a:r>
              <a:rPr lang="en-GB" sz="3200" b="1" dirty="0" smtClean="0">
                <a:latin typeface="Kinetic Letters Joined" pitchFamily="50" charset="0"/>
                <a:cs typeface="Calibri"/>
              </a:rPr>
              <a:t> Foundations for Phonics</a:t>
            </a:r>
            <a:r>
              <a:rPr lang="en-GB" sz="3200" dirty="0" smtClean="0">
                <a:latin typeface="Kinetic Letters Joined" pitchFamily="50" charset="0"/>
                <a:cs typeface="Calibri"/>
              </a:rPr>
              <a:t> programme to give every child the best possible start to their reading journey.</a:t>
            </a:r>
          </a:p>
          <a:p>
            <a:pPr marL="0" indent="0">
              <a:buFont typeface="Arial" panose="020B0604020202020204" pitchFamily="34" charset="0"/>
              <a:buNone/>
            </a:pPr>
            <a:r>
              <a:rPr lang="en-GB" sz="3200" dirty="0" smtClean="0">
                <a:latin typeface="Kinetic Letters Joined" pitchFamily="50" charset="0"/>
                <a:cs typeface="Calibri"/>
              </a:rPr>
              <a:t>We build the foundations for children to succeed with phonics in Reception.</a:t>
            </a:r>
          </a:p>
          <a:p>
            <a:pPr marL="0" indent="0">
              <a:buFont typeface="Arial" panose="020B0604020202020204" pitchFamily="34" charset="0"/>
              <a:buNone/>
            </a:pPr>
            <a:r>
              <a:rPr lang="en-GB" sz="3200" dirty="0" smtClean="0">
                <a:latin typeface="Kinetic Letters Joined" pitchFamily="50" charset="0"/>
                <a:cs typeface="Calibri"/>
              </a:rPr>
              <a:t>We do this using Little </a:t>
            </a:r>
            <a:r>
              <a:rPr lang="en-GB" sz="3200" dirty="0" err="1" smtClean="0">
                <a:latin typeface="Kinetic Letters Joined" pitchFamily="50" charset="0"/>
                <a:cs typeface="Calibri"/>
              </a:rPr>
              <a:t>Wandle’s</a:t>
            </a:r>
            <a:r>
              <a:rPr lang="en-GB" sz="3200" dirty="0" smtClean="0">
                <a:latin typeface="Kinetic Letters Joined" pitchFamily="50" charset="0"/>
                <a:cs typeface="Calibri"/>
              </a:rPr>
              <a:t> </a:t>
            </a:r>
            <a:r>
              <a:rPr lang="en-GB" sz="3200" b="1" dirty="0" smtClean="0">
                <a:latin typeface="Kinetic Letters Joined" pitchFamily="50" charset="0"/>
                <a:cs typeface="Calibri"/>
              </a:rPr>
              <a:t>Tuning </a:t>
            </a:r>
            <a:br>
              <a:rPr lang="en-GB" sz="3200" b="1" dirty="0" smtClean="0">
                <a:latin typeface="Kinetic Letters Joined" pitchFamily="50" charset="0"/>
                <a:cs typeface="Calibri"/>
              </a:rPr>
            </a:br>
            <a:r>
              <a:rPr lang="en-GB" sz="3200" b="1" dirty="0" smtClean="0">
                <a:latin typeface="Kinetic Letters Joined" pitchFamily="50" charset="0"/>
                <a:cs typeface="Calibri"/>
              </a:rPr>
              <a:t>into sounds</a:t>
            </a:r>
            <a:r>
              <a:rPr lang="en-GB" sz="3200" dirty="0" smtClean="0">
                <a:latin typeface="Kinetic Letters Joined" pitchFamily="50" charset="0"/>
                <a:cs typeface="Calibri"/>
              </a:rPr>
              <a:t> and </a:t>
            </a:r>
            <a:r>
              <a:rPr lang="en-GB" sz="3200" b="1" dirty="0" smtClean="0">
                <a:latin typeface="Kinetic Letters Joined" pitchFamily="50" charset="0"/>
                <a:cs typeface="Calibri"/>
              </a:rPr>
              <a:t>Rhyme time</a:t>
            </a:r>
            <a:r>
              <a:rPr lang="en-GB" sz="3200" dirty="0" smtClean="0">
                <a:latin typeface="Kinetic Letters Joined" pitchFamily="50" charset="0"/>
                <a:cs typeface="Calibri"/>
              </a:rPr>
              <a:t> activities.</a:t>
            </a:r>
            <a:endParaRPr lang="en-GB" sz="3200" dirty="0">
              <a:latin typeface="Kinetic Letters Joined" pitchFamily="50" charset="0"/>
              <a:cs typeface="Calibri"/>
            </a:endParaRPr>
          </a:p>
        </p:txBody>
      </p:sp>
      <p:pic>
        <p:nvPicPr>
          <p:cNvPr id="5" name="Picture 4"/>
          <p:cNvPicPr>
            <a:picLocks noChangeAspect="1"/>
          </p:cNvPicPr>
          <p:nvPr/>
        </p:nvPicPr>
        <p:blipFill>
          <a:blip r:embed="rId2"/>
          <a:stretch>
            <a:fillRect/>
          </a:stretch>
        </p:blipFill>
        <p:spPr>
          <a:xfrm>
            <a:off x="10585939" y="594686"/>
            <a:ext cx="1606062" cy="1401168"/>
          </a:xfrm>
          <a:prstGeom prst="rect">
            <a:avLst/>
          </a:prstGeom>
        </p:spPr>
      </p:pic>
    </p:spTree>
    <p:extLst>
      <p:ext uri="{BB962C8B-B14F-4D97-AF65-F5344CB8AC3E}">
        <p14:creationId xmlns:p14="http://schemas.microsoft.com/office/powerpoint/2010/main" val="3656256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latin typeface="Kinetic Letters Joined" pitchFamily="50" charset="0"/>
              </a:rPr>
              <a:t>Phonics is:</a:t>
            </a:r>
            <a:endParaRPr lang="en-GB" sz="6600" dirty="0">
              <a:latin typeface="Kinetic Letters Joined" pitchFamily="50" charset="0"/>
            </a:endParaRPr>
          </a:p>
        </p:txBody>
      </p:sp>
      <p:sp>
        <p:nvSpPr>
          <p:cNvPr id="4" name="Text Placeholder 1">
            <a:extLst>
              <a:ext uri="{FF2B5EF4-FFF2-40B4-BE49-F238E27FC236}">
                <a16:creationId xmlns:a16="http://schemas.microsoft.com/office/drawing/2014/main" id="{48A6BEE2-2F64-BA46-9BBF-202B6434A935}"/>
              </a:ext>
            </a:extLst>
          </p:cNvPr>
          <p:cNvSpPr txBox="1">
            <a:spLocks/>
          </p:cNvSpPr>
          <p:nvPr/>
        </p:nvSpPr>
        <p:spPr>
          <a:xfrm>
            <a:off x="327418" y="2636912"/>
            <a:ext cx="9215995" cy="3168352"/>
          </a:xfrm>
          <a:prstGeom prst="rect">
            <a:avLst/>
          </a:prstGeom>
        </p:spPr>
        <p:txBody>
          <a:bodyPr vert="horz" lIns="91440" tIns="45720" rIns="91440" bIns="45720" rtlCol="0" anchor="ctr" anchorCtr="0"/>
          <a:lstStyle>
            <a:defPPr>
              <a:defRPr lang="en-US"/>
            </a:defPPr>
            <a:lvl1pPr marL="0" algn="r" defTabSz="457200" rtl="0" eaLnBrk="1" latinLnBrk="0" hangingPunct="1">
              <a:defRPr sz="105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4800" dirty="0" smtClean="0">
                <a:latin typeface="Kinetic Letters Joined" pitchFamily="50" charset="0"/>
              </a:rPr>
              <a:t>making connections between the sounds (phonemes) of our spoken words and the letters that are used to write them down.</a:t>
            </a:r>
            <a:endParaRPr lang="en-US" sz="4800" dirty="0">
              <a:latin typeface="Kinetic Letters Joined" pitchFamily="50" charset="0"/>
            </a:endParaRPr>
          </a:p>
        </p:txBody>
      </p:sp>
      <p:pic>
        <p:nvPicPr>
          <p:cNvPr id="5" name="Picture 4"/>
          <p:cNvPicPr>
            <a:picLocks noChangeAspect="1"/>
          </p:cNvPicPr>
          <p:nvPr/>
        </p:nvPicPr>
        <p:blipFill>
          <a:blip r:embed="rId2"/>
          <a:stretch>
            <a:fillRect/>
          </a:stretch>
        </p:blipFill>
        <p:spPr>
          <a:xfrm>
            <a:off x="10585939" y="594686"/>
            <a:ext cx="1606062" cy="1401168"/>
          </a:xfrm>
          <a:prstGeom prst="rect">
            <a:avLst/>
          </a:prstGeom>
        </p:spPr>
      </p:pic>
    </p:spTree>
    <p:extLst>
      <p:ext uri="{BB962C8B-B14F-4D97-AF65-F5344CB8AC3E}">
        <p14:creationId xmlns:p14="http://schemas.microsoft.com/office/powerpoint/2010/main" val="1814838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Kinetic Letters Joined" pitchFamily="50" charset="0"/>
              </a:rPr>
              <a:t>How can we prepare them for phonics in Reception?</a:t>
            </a:r>
            <a:endParaRPr lang="en-GB" dirty="0">
              <a:latin typeface="Kinetic Letters Joined" pitchFamily="50" charset="0"/>
            </a:endParaRPr>
          </a:p>
        </p:txBody>
      </p:sp>
      <p:sp>
        <p:nvSpPr>
          <p:cNvPr id="4" name="Rectangle 3"/>
          <p:cNvSpPr/>
          <p:nvPr/>
        </p:nvSpPr>
        <p:spPr>
          <a:xfrm>
            <a:off x="680321" y="2235314"/>
            <a:ext cx="6096000" cy="3539430"/>
          </a:xfrm>
          <a:prstGeom prst="rect">
            <a:avLst/>
          </a:prstGeom>
        </p:spPr>
        <p:txBody>
          <a:bodyPr>
            <a:spAutoFit/>
          </a:bodyPr>
          <a:lstStyle/>
          <a:p>
            <a:r>
              <a:rPr lang="en-GB" sz="3200" dirty="0">
                <a:latin typeface="Kinetic Letters Joined" pitchFamily="50" charset="0"/>
                <a:cs typeface="Calibri"/>
              </a:rPr>
              <a:t>Research tells us that there are important skills that children need to practise to help them learn phonics.</a:t>
            </a:r>
          </a:p>
          <a:p>
            <a:r>
              <a:rPr lang="en-GB" sz="3200" dirty="0">
                <a:latin typeface="Kinetic Letters Joined" pitchFamily="50" charset="0"/>
                <a:cs typeface="Calibri"/>
              </a:rPr>
              <a:t>Nursery is where we practise these skills. Formal phonics teaching begins in Reception.</a:t>
            </a:r>
          </a:p>
          <a:p>
            <a:r>
              <a:rPr lang="en-GB" sz="3200" b="1" dirty="0">
                <a:latin typeface="Kinetic Letters Joined" pitchFamily="50" charset="0"/>
                <a:cs typeface="Calibri"/>
              </a:rPr>
              <a:t>Let’s look at what we focus on in Nursery and what you can do at home, too.</a:t>
            </a:r>
          </a:p>
        </p:txBody>
      </p:sp>
      <p:sp>
        <p:nvSpPr>
          <p:cNvPr id="5" name="Rectangle 4"/>
          <p:cNvSpPr/>
          <p:nvPr/>
        </p:nvSpPr>
        <p:spPr>
          <a:xfrm>
            <a:off x="7245823" y="2059467"/>
            <a:ext cx="4449001" cy="1938992"/>
          </a:xfrm>
          <a:prstGeom prst="rect">
            <a:avLst/>
          </a:prstGeom>
        </p:spPr>
        <p:txBody>
          <a:bodyPr wrap="square">
            <a:spAutoFit/>
          </a:bodyPr>
          <a:lstStyle/>
          <a:p>
            <a:r>
              <a:rPr lang="en-US" b="1" dirty="0">
                <a:solidFill>
                  <a:schemeClr val="bg1"/>
                </a:solidFill>
              </a:rPr>
              <a:t/>
            </a:r>
            <a:br>
              <a:rPr lang="en-US" b="1" dirty="0">
                <a:solidFill>
                  <a:schemeClr val="bg1"/>
                </a:solidFill>
              </a:rPr>
            </a:br>
            <a:r>
              <a:rPr lang="en-US" b="1" dirty="0" smtClean="0">
                <a:solidFill>
                  <a:schemeClr val="bg1"/>
                </a:solidFill>
              </a:rPr>
              <a:t>1. Phonological </a:t>
            </a:r>
            <a:r>
              <a:rPr lang="en-US" b="1" dirty="0">
                <a:solidFill>
                  <a:schemeClr val="bg1"/>
                </a:solidFill>
              </a:rPr>
              <a:t>awareness is</a:t>
            </a:r>
            <a:r>
              <a:rPr lang="en-US" b="1" dirty="0" smtClean="0">
                <a:solidFill>
                  <a:schemeClr val="bg1"/>
                </a:solidFill>
              </a:rPr>
              <a:t>:</a:t>
            </a:r>
            <a:br>
              <a:rPr lang="en-US" b="1" dirty="0" smtClean="0">
                <a:solidFill>
                  <a:schemeClr val="bg1"/>
                </a:solidFill>
              </a:rPr>
            </a:br>
            <a:endParaRPr lang="en-US" b="1" dirty="0" smtClean="0">
              <a:solidFill>
                <a:schemeClr val="bg1"/>
              </a:solidFill>
            </a:endParaRPr>
          </a:p>
          <a:p>
            <a:r>
              <a:rPr lang="en-GB" sz="2400" dirty="0">
                <a:latin typeface="Kinetic Letters Joined" pitchFamily="50" charset="0"/>
              </a:rPr>
              <a:t>being able to focus on the sounds in language, not just the meaning.</a:t>
            </a:r>
            <a:endParaRPr lang="en-GB" sz="2400" dirty="0">
              <a:latin typeface="Kinetic Letters Joined" pitchFamily="50" charset="0"/>
              <a:cs typeface="Calibri"/>
            </a:endParaRPr>
          </a:p>
          <a:p>
            <a:endParaRPr lang="en-GB" dirty="0"/>
          </a:p>
        </p:txBody>
      </p:sp>
      <p:sp>
        <p:nvSpPr>
          <p:cNvPr id="6" name="Rectangle 5"/>
          <p:cNvSpPr/>
          <p:nvPr/>
        </p:nvSpPr>
        <p:spPr>
          <a:xfrm>
            <a:off x="7104184" y="3958863"/>
            <a:ext cx="4941277" cy="954107"/>
          </a:xfrm>
          <a:prstGeom prst="rect">
            <a:avLst/>
          </a:prstGeom>
        </p:spPr>
        <p:txBody>
          <a:bodyPr wrap="square">
            <a:spAutoFit/>
          </a:bodyPr>
          <a:lstStyle/>
          <a:p>
            <a:pPr marL="171450" indent="-171450">
              <a:buFont typeface="Arial"/>
              <a:buChar char="•"/>
            </a:pPr>
            <a:r>
              <a:rPr lang="en-US" sz="2800" dirty="0" smtClean="0">
                <a:latin typeface="Kinetic Letters Joined" pitchFamily="50" charset="0"/>
                <a:cs typeface="Calibri"/>
              </a:rPr>
              <a:t>Let's </a:t>
            </a:r>
            <a:r>
              <a:rPr lang="en-US" sz="2800" dirty="0">
                <a:latin typeface="Kinetic Letters Joined" pitchFamily="50" charset="0"/>
                <a:cs typeface="Calibri"/>
              </a:rPr>
              <a:t>look at how we help children to hear different aspects of the sound of language.</a:t>
            </a:r>
          </a:p>
        </p:txBody>
      </p:sp>
      <p:pic>
        <p:nvPicPr>
          <p:cNvPr id="7" name="Picture 6"/>
          <p:cNvPicPr>
            <a:picLocks noChangeAspect="1"/>
          </p:cNvPicPr>
          <p:nvPr/>
        </p:nvPicPr>
        <p:blipFill>
          <a:blip r:embed="rId2"/>
          <a:stretch>
            <a:fillRect/>
          </a:stretch>
        </p:blipFill>
        <p:spPr>
          <a:xfrm>
            <a:off x="10585939" y="594686"/>
            <a:ext cx="1606062" cy="1401168"/>
          </a:xfrm>
          <a:prstGeom prst="rect">
            <a:avLst/>
          </a:prstGeom>
        </p:spPr>
      </p:pic>
    </p:spTree>
    <p:extLst>
      <p:ext uri="{BB962C8B-B14F-4D97-AF65-F5344CB8AC3E}">
        <p14:creationId xmlns:p14="http://schemas.microsoft.com/office/powerpoint/2010/main" val="3643706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Kinetic Letters Joined" pitchFamily="50" charset="0"/>
              </a:rPr>
              <a:t>Hearing Syllables </a:t>
            </a:r>
            <a:endParaRPr lang="en-GB" sz="4400" dirty="0">
              <a:latin typeface="Kinetic Letters Joined" pitchFamily="50" charset="0"/>
            </a:endParaRPr>
          </a:p>
        </p:txBody>
      </p:sp>
      <p:sp>
        <p:nvSpPr>
          <p:cNvPr id="3" name="Content Placeholder 2"/>
          <p:cNvSpPr>
            <a:spLocks noGrp="1"/>
          </p:cNvSpPr>
          <p:nvPr>
            <p:ph idx="1"/>
          </p:nvPr>
        </p:nvSpPr>
        <p:spPr>
          <a:xfrm>
            <a:off x="388564" y="1703606"/>
            <a:ext cx="9613861" cy="4292748"/>
          </a:xfrm>
        </p:spPr>
        <p:txBody>
          <a:bodyPr>
            <a:normAutofit fontScale="77500" lnSpcReduction="20000"/>
          </a:bodyPr>
          <a:lstStyle/>
          <a:p>
            <a:pPr marL="0" indent="0">
              <a:buNone/>
            </a:pPr>
            <a:r>
              <a:rPr lang="en-GB" sz="4400" dirty="0" smtClean="0">
                <a:latin typeface="Kinetic Letters Joined" pitchFamily="50" charset="0"/>
              </a:rPr>
              <a:t/>
            </a:r>
            <a:br>
              <a:rPr lang="en-GB" sz="4400" dirty="0" smtClean="0">
                <a:latin typeface="Kinetic Letters Joined" pitchFamily="50" charset="0"/>
              </a:rPr>
            </a:br>
            <a:r>
              <a:rPr lang="en-GB" sz="4400" dirty="0" smtClean="0">
                <a:latin typeface="Kinetic Letters Joined" pitchFamily="50" charset="0"/>
              </a:rPr>
              <a:t/>
            </a:r>
            <a:br>
              <a:rPr lang="en-GB" sz="4400" dirty="0" smtClean="0">
                <a:latin typeface="Kinetic Letters Joined" pitchFamily="50" charset="0"/>
              </a:rPr>
            </a:br>
            <a:r>
              <a:rPr lang="en-GB" sz="3300" b="1" dirty="0" smtClean="0">
                <a:latin typeface="Kinetic Letters Joined" pitchFamily="50" charset="0"/>
                <a:cs typeface="Calibri"/>
              </a:rPr>
              <a:t>In </a:t>
            </a:r>
            <a:r>
              <a:rPr lang="en-GB" sz="3300" b="1" dirty="0">
                <a:latin typeface="Kinetic Letters Joined" pitchFamily="50" charset="0"/>
                <a:cs typeface="Calibri"/>
              </a:rPr>
              <a:t>our setting, we:</a:t>
            </a:r>
            <a:endParaRPr lang="en-US" sz="3300" dirty="0">
              <a:latin typeface="Kinetic Letters Joined" pitchFamily="50" charset="0"/>
              <a:cs typeface="Calibri"/>
            </a:endParaRPr>
          </a:p>
          <a:p>
            <a:pPr marL="457200" indent="-457200"/>
            <a:r>
              <a:rPr lang="en-GB" sz="3300" dirty="0">
                <a:latin typeface="Kinetic Letters Joined" pitchFamily="50" charset="0"/>
                <a:cs typeface="Calibri"/>
              </a:rPr>
              <a:t>clap the number of syllables in different words</a:t>
            </a:r>
            <a:endParaRPr lang="en-US" sz="3300" dirty="0">
              <a:latin typeface="Kinetic Letters Joined" pitchFamily="50" charset="0"/>
              <a:cs typeface="Calibri"/>
            </a:endParaRPr>
          </a:p>
          <a:p>
            <a:pPr marL="457200" indent="-457200"/>
            <a:r>
              <a:rPr lang="en-GB" sz="3300" dirty="0">
                <a:latin typeface="Kinetic Letters Joined" pitchFamily="50" charset="0"/>
                <a:cs typeface="Calibri"/>
              </a:rPr>
              <a:t>highlight long and short words.</a:t>
            </a:r>
          </a:p>
          <a:p>
            <a:pPr marL="0" indent="0">
              <a:buNone/>
            </a:pPr>
            <a:r>
              <a:rPr lang="en-GB" sz="3300" b="1" dirty="0">
                <a:latin typeface="Kinetic Letters Joined" pitchFamily="50" charset="0"/>
                <a:cs typeface="Calibri"/>
              </a:rPr>
              <a:t>At home, you can:</a:t>
            </a:r>
            <a:endParaRPr lang="en-US" sz="3300" b="1" dirty="0">
              <a:latin typeface="Kinetic Letters Joined" pitchFamily="50" charset="0"/>
            </a:endParaRPr>
          </a:p>
          <a:p>
            <a:pPr marL="457200" indent="-457200"/>
            <a:r>
              <a:rPr lang="en-GB" sz="3300" dirty="0" smtClean="0">
                <a:latin typeface="Kinetic Letters Joined" pitchFamily="50" charset="0"/>
                <a:cs typeface="Calibri"/>
              </a:rPr>
              <a:t>clap the syllables of words. </a:t>
            </a:r>
          </a:p>
          <a:p>
            <a:pPr marL="457200" indent="-457200"/>
            <a:r>
              <a:rPr lang="en-GB" sz="3300" dirty="0" smtClean="0">
                <a:latin typeface="Kinetic Letters Joined" pitchFamily="50" charset="0"/>
                <a:cs typeface="Calibri"/>
              </a:rPr>
              <a:t>talk </a:t>
            </a:r>
            <a:r>
              <a:rPr lang="en-GB" sz="3300" dirty="0">
                <a:latin typeface="Kinetic Letters Joined" pitchFamily="50" charset="0"/>
                <a:cs typeface="Calibri"/>
              </a:rPr>
              <a:t>about long words, for example, </a:t>
            </a:r>
            <a:br>
              <a:rPr lang="en-GB" sz="3300" dirty="0">
                <a:latin typeface="Kinetic Letters Joined" pitchFamily="50" charset="0"/>
                <a:cs typeface="Calibri"/>
              </a:rPr>
            </a:br>
            <a:r>
              <a:rPr lang="en-GB" sz="3300" dirty="0">
                <a:latin typeface="Kinetic Letters Joined" pitchFamily="50" charset="0"/>
                <a:cs typeface="Calibri"/>
              </a:rPr>
              <a:t>‘Ooh, that’s a long word! Let’s clap it out.’</a:t>
            </a:r>
          </a:p>
          <a:p>
            <a:pPr marL="457200" indent="-457200"/>
            <a:r>
              <a:rPr lang="en-GB" sz="3300" dirty="0">
                <a:latin typeface="Kinetic Letters Joined" pitchFamily="50" charset="0"/>
                <a:cs typeface="Calibri"/>
              </a:rPr>
              <a:t>work out how many syllables </a:t>
            </a:r>
            <a:br>
              <a:rPr lang="en-GB" sz="3300" dirty="0">
                <a:latin typeface="Kinetic Letters Joined" pitchFamily="50" charset="0"/>
                <a:cs typeface="Calibri"/>
              </a:rPr>
            </a:br>
            <a:r>
              <a:rPr lang="en-GB" sz="3300" dirty="0">
                <a:latin typeface="Kinetic Letters Joined" pitchFamily="50" charset="0"/>
                <a:cs typeface="Calibri"/>
              </a:rPr>
              <a:t>there are in your family names.</a:t>
            </a:r>
          </a:p>
          <a:p>
            <a:endParaRPr lang="en-GB"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pic>
        <p:nvPicPr>
          <p:cNvPr id="5" name="Picture 4">
            <a:extLst>
              <a:ext uri="{FF2B5EF4-FFF2-40B4-BE49-F238E27FC236}">
                <a16:creationId xmlns:a16="http://schemas.microsoft.com/office/drawing/2014/main" id="{9E01EFEF-D8BF-5BC4-2480-94669A9B0F8C}"/>
              </a:ext>
            </a:extLst>
          </p:cNvPr>
          <p:cNvPicPr>
            <a:picLocks noChangeAspect="1"/>
          </p:cNvPicPr>
          <p:nvPr/>
        </p:nvPicPr>
        <p:blipFill>
          <a:blip r:embed="rId3"/>
          <a:stretch>
            <a:fillRect/>
          </a:stretch>
        </p:blipFill>
        <p:spPr>
          <a:xfrm>
            <a:off x="5683258" y="3149775"/>
            <a:ext cx="1596771" cy="1530970"/>
          </a:xfrm>
          <a:prstGeom prst="rect">
            <a:avLst/>
          </a:prstGeom>
        </p:spPr>
      </p:pic>
      <p:sp>
        <p:nvSpPr>
          <p:cNvPr id="6" name="Rectangle 5"/>
          <p:cNvSpPr/>
          <p:nvPr/>
        </p:nvSpPr>
        <p:spPr>
          <a:xfrm>
            <a:off x="8335107" y="2222352"/>
            <a:ext cx="3613639" cy="2308324"/>
          </a:xfrm>
          <a:prstGeom prst="rect">
            <a:avLst/>
          </a:prstGeom>
        </p:spPr>
        <p:txBody>
          <a:bodyPr wrap="square">
            <a:spAutoFit/>
          </a:bodyPr>
          <a:lstStyle/>
          <a:p>
            <a:pPr marL="171450" indent="-171450">
              <a:buFont typeface="Arial"/>
              <a:buChar char="•"/>
            </a:pPr>
            <a:r>
              <a:rPr lang="en-US" sz="2400" dirty="0">
                <a:latin typeface="Kinetic Letters Joined" pitchFamily="50" charset="0"/>
                <a:cs typeface="Calibri"/>
              </a:rPr>
              <a:t>If children can hear the syllables within words, it will help them to read and write longer words when they get into Reception. So it is important to give them lots of practice.</a:t>
            </a:r>
            <a:endParaRPr lang="en-US" sz="2400" dirty="0">
              <a:latin typeface="Kinetic Letters Joined" pitchFamily="50" charset="0"/>
            </a:endParaRPr>
          </a:p>
        </p:txBody>
      </p:sp>
    </p:spTree>
    <p:extLst>
      <p:ext uri="{BB962C8B-B14F-4D97-AF65-F5344CB8AC3E}">
        <p14:creationId xmlns:p14="http://schemas.microsoft.com/office/powerpoint/2010/main" val="16447172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latin typeface="Kinetic Letters Joined" pitchFamily="50" charset="0"/>
              </a:rPr>
              <a:t>Listening Games </a:t>
            </a:r>
            <a:endParaRPr lang="en-GB" sz="4400" dirty="0">
              <a:latin typeface="Kinetic Letters Joined" pitchFamily="50" charset="0"/>
            </a:endParaRPr>
          </a:p>
        </p:txBody>
      </p:sp>
      <p:sp>
        <p:nvSpPr>
          <p:cNvPr id="3" name="Content Placeholder 2"/>
          <p:cNvSpPr>
            <a:spLocks noGrp="1"/>
          </p:cNvSpPr>
          <p:nvPr>
            <p:ph idx="1"/>
          </p:nvPr>
        </p:nvSpPr>
        <p:spPr>
          <a:xfrm>
            <a:off x="451722" y="1995854"/>
            <a:ext cx="9613861" cy="4292748"/>
          </a:xfrm>
        </p:spPr>
        <p:txBody>
          <a:bodyPr>
            <a:normAutofit fontScale="85000" lnSpcReduction="20000"/>
          </a:bodyPr>
          <a:lstStyle/>
          <a:p>
            <a:pPr marL="0" indent="0">
              <a:buNone/>
            </a:pPr>
            <a:r>
              <a:rPr lang="en-GB" sz="4400" dirty="0" smtClean="0">
                <a:latin typeface="Kinetic Letters Joined" pitchFamily="50" charset="0"/>
              </a:rPr>
              <a:t/>
            </a:r>
            <a:br>
              <a:rPr lang="en-GB" sz="4400" dirty="0" smtClean="0">
                <a:latin typeface="Kinetic Letters Joined" pitchFamily="50" charset="0"/>
              </a:rPr>
            </a:br>
            <a:r>
              <a:rPr lang="en-GB" sz="4400" dirty="0" smtClean="0">
                <a:latin typeface="Kinetic Letters Joined" pitchFamily="50" charset="0"/>
              </a:rPr>
              <a:t/>
            </a:r>
            <a:br>
              <a:rPr lang="en-GB" sz="4400" dirty="0" smtClean="0">
                <a:latin typeface="Kinetic Letters Joined" pitchFamily="50" charset="0"/>
              </a:rPr>
            </a:br>
            <a:r>
              <a:rPr lang="en-GB" sz="3600" b="1" dirty="0">
                <a:latin typeface="Kinetic Letters Joined" pitchFamily="50" charset="0"/>
                <a:cs typeface="Calibri"/>
              </a:rPr>
              <a:t>In our setting, we:</a:t>
            </a:r>
            <a:endParaRPr lang="en-US" sz="3600" dirty="0">
              <a:latin typeface="Kinetic Letters Joined" pitchFamily="50" charset="0"/>
              <a:cs typeface="Calibri"/>
            </a:endParaRPr>
          </a:p>
          <a:p>
            <a:pPr marL="457200" indent="-457200"/>
            <a:r>
              <a:rPr lang="en-GB" sz="3600" dirty="0">
                <a:latin typeface="Kinetic Letters Joined" pitchFamily="50" charset="0"/>
                <a:cs typeface="Calibri"/>
              </a:rPr>
              <a:t>talk about different types of sounds</a:t>
            </a:r>
          </a:p>
          <a:p>
            <a:pPr marL="457200" indent="-457200"/>
            <a:r>
              <a:rPr lang="en-GB" sz="3600" dirty="0">
                <a:latin typeface="Kinetic Letters Joined" pitchFamily="50" charset="0"/>
                <a:cs typeface="Calibri"/>
              </a:rPr>
              <a:t>play listening games, </a:t>
            </a:r>
            <a:br>
              <a:rPr lang="en-GB" sz="3600" dirty="0">
                <a:latin typeface="Kinetic Letters Joined" pitchFamily="50" charset="0"/>
                <a:cs typeface="Calibri"/>
              </a:rPr>
            </a:br>
            <a:r>
              <a:rPr lang="en-GB" sz="3600" dirty="0">
                <a:latin typeface="Kinetic Letters Joined" pitchFamily="50" charset="0"/>
                <a:cs typeface="Calibri"/>
              </a:rPr>
              <a:t>for example, </a:t>
            </a:r>
            <a:r>
              <a:rPr lang="en-GB" sz="3600" b="1" dirty="0">
                <a:latin typeface="Kinetic Letters Joined" pitchFamily="50" charset="0"/>
                <a:cs typeface="Calibri"/>
              </a:rPr>
              <a:t>Voice sounds</a:t>
            </a:r>
            <a:r>
              <a:rPr lang="en-GB" sz="3600" dirty="0">
                <a:latin typeface="Kinetic Letters Joined" pitchFamily="50" charset="0"/>
                <a:cs typeface="Calibri"/>
              </a:rPr>
              <a:t>.</a:t>
            </a:r>
          </a:p>
          <a:p>
            <a:pPr marL="0" indent="0">
              <a:buNone/>
            </a:pPr>
            <a:endParaRPr lang="en-GB" sz="3600" b="1" dirty="0">
              <a:latin typeface="Kinetic Letters Joined" pitchFamily="50" charset="0"/>
              <a:cs typeface="Calibri"/>
            </a:endParaRPr>
          </a:p>
          <a:p>
            <a:pPr marL="0" indent="0">
              <a:buNone/>
            </a:pPr>
            <a:r>
              <a:rPr lang="en-GB" sz="3600" b="1" dirty="0">
                <a:latin typeface="Kinetic Letters Joined" pitchFamily="50" charset="0"/>
                <a:cs typeface="Calibri"/>
              </a:rPr>
              <a:t>At home, you can:</a:t>
            </a:r>
            <a:endParaRPr lang="en-US" sz="3600" b="1" dirty="0">
              <a:latin typeface="Kinetic Letters Joined" pitchFamily="50" charset="0"/>
            </a:endParaRPr>
          </a:p>
          <a:p>
            <a:pPr marL="457200" indent="-457200"/>
            <a:r>
              <a:rPr lang="en-GB" sz="3600" dirty="0">
                <a:latin typeface="Kinetic Letters Joined" pitchFamily="50" charset="0"/>
                <a:cs typeface="Calibri"/>
              </a:rPr>
              <a:t>draw your child’s attention to different sounds around them, for example, ‘Listen to the loud noise! It sounds like an engine.’</a:t>
            </a:r>
          </a:p>
          <a:p>
            <a:endParaRPr lang="en-GB"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6" name="Rectangle 5"/>
          <p:cNvSpPr/>
          <p:nvPr/>
        </p:nvSpPr>
        <p:spPr>
          <a:xfrm>
            <a:off x="8335107" y="2222352"/>
            <a:ext cx="3613639" cy="3046988"/>
          </a:xfrm>
          <a:prstGeom prst="rect">
            <a:avLst/>
          </a:prstGeom>
        </p:spPr>
        <p:txBody>
          <a:bodyPr wrap="square">
            <a:spAutoFit/>
          </a:bodyPr>
          <a:lstStyle/>
          <a:p>
            <a:pPr marL="171450" indent="-171450">
              <a:buFont typeface="Arial"/>
              <a:buChar char="•"/>
            </a:pPr>
            <a:r>
              <a:rPr lang="en-US" sz="2400" dirty="0">
                <a:latin typeface="Kinetic Letters Joined" pitchFamily="50" charset="0"/>
                <a:cs typeface="Calibri"/>
              </a:rPr>
              <a:t>For children to learn anything well, they need to listen.</a:t>
            </a:r>
            <a:endParaRPr lang="en-US" sz="2400" dirty="0">
              <a:latin typeface="Kinetic Letters Joined" pitchFamily="50" charset="0"/>
            </a:endParaRPr>
          </a:p>
          <a:p>
            <a:pPr marL="171450" indent="-171450">
              <a:buFont typeface="Arial"/>
              <a:buChar char="•"/>
            </a:pPr>
            <a:r>
              <a:rPr lang="en-US" sz="2400" dirty="0">
                <a:latin typeface="Kinetic Letters Joined" pitchFamily="50" charset="0"/>
                <a:cs typeface="Calibri"/>
              </a:rPr>
              <a:t>As you can imagine, this is particularly true for learning to hear sounds!</a:t>
            </a:r>
          </a:p>
          <a:p>
            <a:pPr marL="171450" indent="-171450">
              <a:buFont typeface="Arial"/>
              <a:buChar char="•"/>
            </a:pPr>
            <a:r>
              <a:rPr lang="en-US" sz="2400" dirty="0">
                <a:latin typeface="Kinetic Letters Joined" pitchFamily="50" charset="0"/>
                <a:cs typeface="Calibri"/>
              </a:rPr>
              <a:t>Let's watch a video of a game that we play with the children called </a:t>
            </a:r>
            <a:r>
              <a:rPr lang="en-US" sz="2400" b="1" dirty="0">
                <a:latin typeface="Kinetic Letters Joined" pitchFamily="50" charset="0"/>
                <a:cs typeface="Calibri"/>
              </a:rPr>
              <a:t>Voice sounds.</a:t>
            </a:r>
            <a:endParaRPr lang="en-US" sz="2400" dirty="0">
              <a:latin typeface="Kinetic Letters Joined" pitchFamily="50" charset="0"/>
              <a:cs typeface="Calibri"/>
            </a:endParaRPr>
          </a:p>
        </p:txBody>
      </p:sp>
      <p:pic>
        <p:nvPicPr>
          <p:cNvPr id="8" name="Picture 5">
            <a:extLst>
              <a:ext uri="{FF2B5EF4-FFF2-40B4-BE49-F238E27FC236}">
                <a16:creationId xmlns:a16="http://schemas.microsoft.com/office/drawing/2014/main" id="{1B20DC9E-8976-7AD5-AB26-A9FA4AAFF8A4}"/>
              </a:ext>
            </a:extLst>
          </p:cNvPr>
          <p:cNvPicPr>
            <a:picLocks noChangeAspect="1"/>
          </p:cNvPicPr>
          <p:nvPr/>
        </p:nvPicPr>
        <p:blipFill>
          <a:blip r:embed="rId3"/>
          <a:stretch>
            <a:fillRect/>
          </a:stretch>
        </p:blipFill>
        <p:spPr>
          <a:xfrm>
            <a:off x="5823984" y="2626798"/>
            <a:ext cx="2106677" cy="2072029"/>
          </a:xfrm>
          <a:prstGeom prst="rect">
            <a:avLst/>
          </a:prstGeom>
        </p:spPr>
      </p:pic>
    </p:spTree>
    <p:extLst>
      <p:ext uri="{BB962C8B-B14F-4D97-AF65-F5344CB8AC3E}">
        <p14:creationId xmlns:p14="http://schemas.microsoft.com/office/powerpoint/2010/main" val="1843631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b="1" dirty="0">
                <a:latin typeface="Kinetic Letters Joined" pitchFamily="50" charset="0"/>
                <a:cs typeface="Calibri"/>
              </a:rPr>
              <a:t>Songs and rhymes</a:t>
            </a:r>
            <a:endParaRPr lang="en-US" sz="4400" b="1" dirty="0">
              <a:latin typeface="Kinetic Letters Joined" pitchFamily="50" charset="0"/>
            </a:endParaRPr>
          </a:p>
        </p:txBody>
      </p:sp>
      <p:sp>
        <p:nvSpPr>
          <p:cNvPr id="3" name="Content Placeholder 2"/>
          <p:cNvSpPr>
            <a:spLocks noGrp="1"/>
          </p:cNvSpPr>
          <p:nvPr>
            <p:ph idx="1"/>
          </p:nvPr>
        </p:nvSpPr>
        <p:spPr>
          <a:xfrm>
            <a:off x="451722" y="1995854"/>
            <a:ext cx="7804255" cy="4292748"/>
          </a:xfrm>
        </p:spPr>
        <p:txBody>
          <a:bodyPr>
            <a:normAutofit fontScale="77500" lnSpcReduction="20000"/>
          </a:bodyPr>
          <a:lstStyle/>
          <a:p>
            <a:pPr marL="0" indent="0">
              <a:buNone/>
            </a:pPr>
            <a:r>
              <a:rPr lang="en-GB" sz="4400" dirty="0" smtClean="0">
                <a:latin typeface="Kinetic Letters Joined" pitchFamily="50" charset="0"/>
              </a:rPr>
              <a:t/>
            </a:r>
            <a:br>
              <a:rPr lang="en-GB" sz="4400" dirty="0" smtClean="0">
                <a:latin typeface="Kinetic Letters Joined" pitchFamily="50" charset="0"/>
              </a:rPr>
            </a:br>
            <a:r>
              <a:rPr lang="en-GB" sz="4400" dirty="0" smtClean="0">
                <a:latin typeface="Kinetic Letters Joined" pitchFamily="50" charset="0"/>
              </a:rPr>
              <a:t/>
            </a:r>
            <a:br>
              <a:rPr lang="en-GB" sz="4400" dirty="0" smtClean="0">
                <a:latin typeface="Kinetic Letters Joined" pitchFamily="50" charset="0"/>
              </a:rPr>
            </a:br>
            <a:r>
              <a:rPr lang="en-GB" sz="3600" b="1" dirty="0">
                <a:latin typeface="Kinetic Letters Joined" pitchFamily="50" charset="0"/>
                <a:cs typeface="Calibri"/>
              </a:rPr>
              <a:t>In our setting, we:</a:t>
            </a:r>
            <a:endParaRPr lang="en-US" sz="3600" dirty="0">
              <a:latin typeface="Kinetic Letters Joined" pitchFamily="50" charset="0"/>
              <a:cs typeface="Calibri"/>
            </a:endParaRPr>
          </a:p>
          <a:p>
            <a:pPr marL="457200" indent="-457200"/>
            <a:r>
              <a:rPr lang="en-GB" sz="3600" dirty="0">
                <a:latin typeface="Kinetic Letters Joined" pitchFamily="50" charset="0"/>
                <a:cs typeface="Calibri"/>
              </a:rPr>
              <a:t>sing rhymes regularly</a:t>
            </a:r>
            <a:endParaRPr lang="en-US" sz="3600" dirty="0">
              <a:latin typeface="Kinetic Letters Joined" pitchFamily="50" charset="0"/>
              <a:cs typeface="Calibri"/>
            </a:endParaRPr>
          </a:p>
          <a:p>
            <a:pPr marL="457200" indent="-457200"/>
            <a:r>
              <a:rPr lang="en-GB" sz="3600" dirty="0">
                <a:latin typeface="Kinetic Letters Joined" pitchFamily="50" charset="0"/>
                <a:cs typeface="Calibri"/>
              </a:rPr>
              <a:t>leave gaps at the end of the line for children to complete the rhyme, for example, ‘Hickory </a:t>
            </a:r>
            <a:r>
              <a:rPr lang="en-GB" sz="3600" dirty="0" err="1">
                <a:latin typeface="Kinetic Letters Joined" pitchFamily="50" charset="0"/>
                <a:cs typeface="Calibri"/>
              </a:rPr>
              <a:t>dickory</a:t>
            </a:r>
            <a:r>
              <a:rPr lang="en-GB" sz="3600" dirty="0">
                <a:latin typeface="Kinetic Letters Joined" pitchFamily="50" charset="0"/>
                <a:cs typeface="Calibri"/>
              </a:rPr>
              <a:t> dock, the mouse ran up the ______.’</a:t>
            </a:r>
          </a:p>
          <a:p>
            <a:pPr marL="0" indent="0">
              <a:buNone/>
            </a:pPr>
            <a:r>
              <a:rPr lang="en-GB" sz="3600" b="1" dirty="0">
                <a:latin typeface="Kinetic Letters Joined" pitchFamily="50" charset="0"/>
                <a:cs typeface="Calibri"/>
              </a:rPr>
              <a:t>At home, you can:</a:t>
            </a:r>
            <a:endParaRPr lang="en-US" sz="3600" b="1" dirty="0">
              <a:latin typeface="Kinetic Letters Joined" pitchFamily="50" charset="0"/>
            </a:endParaRPr>
          </a:p>
          <a:p>
            <a:pPr marL="457200" indent="-457200"/>
            <a:r>
              <a:rPr lang="en-GB" sz="3600" dirty="0">
                <a:latin typeface="Kinetic Letters Joined" pitchFamily="50" charset="0"/>
                <a:cs typeface="Calibri"/>
              </a:rPr>
              <a:t>read lots of rhymes and sing songs</a:t>
            </a:r>
          </a:p>
          <a:p>
            <a:pPr marL="457200" indent="-457200"/>
            <a:r>
              <a:rPr lang="en-GB" sz="3600" dirty="0">
                <a:latin typeface="Kinetic Letters Joined" pitchFamily="50" charset="0"/>
                <a:cs typeface="Calibri"/>
              </a:rPr>
              <a:t>pause for your child to complete the rhyme</a:t>
            </a:r>
          </a:p>
          <a:p>
            <a:pPr marL="457200" indent="-457200"/>
            <a:r>
              <a:rPr lang="en-GB" sz="3600" dirty="0">
                <a:latin typeface="Kinetic Letters Joined" pitchFamily="50" charset="0"/>
                <a:cs typeface="Calibri"/>
              </a:rPr>
              <a:t>make up silly rhymes, for example, ‘Get your coat, </a:t>
            </a:r>
            <a:br>
              <a:rPr lang="en-GB" sz="3600" dirty="0">
                <a:latin typeface="Kinetic Letters Joined" pitchFamily="50" charset="0"/>
                <a:cs typeface="Calibri"/>
              </a:rPr>
            </a:br>
            <a:r>
              <a:rPr lang="en-GB" sz="3600" dirty="0">
                <a:latin typeface="Kinetic Letters Joined" pitchFamily="50" charset="0"/>
                <a:cs typeface="Calibri"/>
              </a:rPr>
              <a:t>you little goat! So we can leave the house, little mouse!’</a:t>
            </a:r>
          </a:p>
          <a:p>
            <a:pPr marL="0" indent="0">
              <a:buNone/>
            </a:pPr>
            <a:endParaRPr lang="en-GB" sz="3600" b="1" dirty="0">
              <a:latin typeface="Kinetic Letters Joined" pitchFamily="50" charset="0"/>
              <a:cs typeface="Calibri"/>
            </a:endParaRPr>
          </a:p>
          <a:p>
            <a:endParaRPr lang="en-GB"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6" name="Rectangle 5"/>
          <p:cNvSpPr/>
          <p:nvPr/>
        </p:nvSpPr>
        <p:spPr>
          <a:xfrm>
            <a:off x="8487362" y="1955319"/>
            <a:ext cx="3613639" cy="4893647"/>
          </a:xfrm>
          <a:prstGeom prst="rect">
            <a:avLst/>
          </a:prstGeom>
        </p:spPr>
        <p:txBody>
          <a:bodyPr wrap="square">
            <a:spAutoFit/>
          </a:bodyPr>
          <a:lstStyle/>
          <a:p>
            <a:pPr marL="171450" indent="-171450">
              <a:buFont typeface="Arial"/>
              <a:buChar char="•"/>
            </a:pPr>
            <a:r>
              <a:rPr lang="en-US" sz="2400" dirty="0">
                <a:latin typeface="Kinetic Letters Joined" pitchFamily="50" charset="0"/>
                <a:cs typeface="Calibri"/>
              </a:rPr>
              <a:t>Songs and rhymes are a great way to increase children's awareness of rhyming, which is a key part of phonological awareness.</a:t>
            </a:r>
          </a:p>
          <a:p>
            <a:pPr marL="171450" indent="-171450">
              <a:buFont typeface="Arial"/>
              <a:buChar char="•"/>
            </a:pPr>
            <a:r>
              <a:rPr lang="en-US" sz="2400" dirty="0">
                <a:latin typeface="Kinetic Letters Joined" pitchFamily="50" charset="0"/>
                <a:cs typeface="Calibri"/>
              </a:rPr>
              <a:t>What's more, research has shown that children who learn nursery rhymes with their caregivers go on to become better readers.</a:t>
            </a:r>
            <a:endParaRPr lang="en-US" sz="2400" dirty="0">
              <a:latin typeface="Kinetic Letters Joined" pitchFamily="50" charset="0"/>
            </a:endParaRPr>
          </a:p>
          <a:p>
            <a:pPr marL="171450" indent="-171450">
              <a:buFont typeface="Arial"/>
              <a:buChar char="•"/>
            </a:pPr>
            <a:r>
              <a:rPr lang="en-US" sz="2400" dirty="0">
                <a:latin typeface="Kinetic Letters Joined" pitchFamily="50" charset="0"/>
                <a:cs typeface="Calibri"/>
              </a:rPr>
              <a:t>This is only true when they learn these rhymes with an adult – please avoid only letting your child watch nursery rhymes on screens as it doesn't have the same impact.</a:t>
            </a:r>
          </a:p>
        </p:txBody>
      </p:sp>
      <p:pic>
        <p:nvPicPr>
          <p:cNvPr id="7" name="Picture 8">
            <a:extLst>
              <a:ext uri="{FF2B5EF4-FFF2-40B4-BE49-F238E27FC236}">
                <a16:creationId xmlns:a16="http://schemas.microsoft.com/office/drawing/2014/main" id="{00CC06D9-1575-3F45-13B3-63C9A8E90E1B}"/>
              </a:ext>
            </a:extLst>
          </p:cNvPr>
          <p:cNvPicPr>
            <a:picLocks noChangeAspect="1"/>
          </p:cNvPicPr>
          <p:nvPr/>
        </p:nvPicPr>
        <p:blipFill>
          <a:blip r:embed="rId3"/>
          <a:stretch>
            <a:fillRect/>
          </a:stretch>
        </p:blipFill>
        <p:spPr>
          <a:xfrm>
            <a:off x="6646983" y="4290822"/>
            <a:ext cx="1195755" cy="1174326"/>
          </a:xfrm>
          <a:prstGeom prst="rect">
            <a:avLst/>
          </a:prstGeom>
        </p:spPr>
      </p:pic>
    </p:spTree>
    <p:extLst>
      <p:ext uri="{BB962C8B-B14F-4D97-AF65-F5344CB8AC3E}">
        <p14:creationId xmlns:p14="http://schemas.microsoft.com/office/powerpoint/2010/main" val="4218644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latin typeface="Kinetic Letters Joined" pitchFamily="50" charset="0"/>
              </a:rPr>
              <a:t>Phonemic awareness </a:t>
            </a:r>
            <a:endParaRPr lang="en-GB" sz="54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5" name="Text Placeholder 1">
            <a:extLst>
              <a:ext uri="{FF2B5EF4-FFF2-40B4-BE49-F238E27FC236}">
                <a16:creationId xmlns:a16="http://schemas.microsoft.com/office/drawing/2014/main" id="{48A6BEE2-2F64-BA46-9BBF-202B6434A935}"/>
              </a:ext>
            </a:extLst>
          </p:cNvPr>
          <p:cNvSpPr txBox="1">
            <a:spLocks/>
          </p:cNvSpPr>
          <p:nvPr/>
        </p:nvSpPr>
        <p:spPr>
          <a:xfrm>
            <a:off x="529642" y="1362027"/>
            <a:ext cx="6750390" cy="3168352"/>
          </a:xfrm>
          <a:prstGeom prst="rect">
            <a:avLst/>
          </a:prstGeom>
        </p:spPr>
        <p:txBody>
          <a:bodyPr vert="horz" lIns="91440" tIns="45720" rIns="91440" bIns="45720" rtlCol="0" anchor="ctr" anchorCtr="0"/>
          <a:lstStyle>
            <a:defPPr>
              <a:defRPr lang="en-US"/>
            </a:defPPr>
            <a:lvl1pPr marL="0" algn="r" defTabSz="457200" rtl="0" eaLnBrk="1" latinLnBrk="0" hangingPunct="1">
              <a:defRPr sz="105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GB" sz="4000" dirty="0" smtClean="0">
                <a:latin typeface="Kinetic Letters Joined" pitchFamily="50" charset="0"/>
              </a:rPr>
              <a:t>Being able to focus on and play around with the sounds within words. </a:t>
            </a:r>
            <a:endParaRPr lang="en-GB" sz="4000" dirty="0">
              <a:latin typeface="Kinetic Letters Joined" pitchFamily="50" charset="0"/>
              <a:cs typeface="Calibri"/>
            </a:endParaRPr>
          </a:p>
        </p:txBody>
      </p:sp>
      <p:sp>
        <p:nvSpPr>
          <p:cNvPr id="6" name="Rectangle 5"/>
          <p:cNvSpPr/>
          <p:nvPr/>
        </p:nvSpPr>
        <p:spPr>
          <a:xfrm>
            <a:off x="8115299" y="2235376"/>
            <a:ext cx="3912577" cy="2308324"/>
          </a:xfrm>
          <a:prstGeom prst="rect">
            <a:avLst/>
          </a:prstGeom>
        </p:spPr>
        <p:txBody>
          <a:bodyPr wrap="square">
            <a:spAutoFit/>
          </a:bodyPr>
          <a:lstStyle/>
          <a:p>
            <a:pPr marL="171450" indent="-171450">
              <a:buFont typeface="Arial,Sans-Serif"/>
              <a:buChar char="•"/>
            </a:pPr>
            <a:r>
              <a:rPr lang="en-US" sz="2400" dirty="0">
                <a:latin typeface="Kinetic Letters Joined" pitchFamily="50" charset="0"/>
                <a:cs typeface="Calibri"/>
              </a:rPr>
              <a:t>As we've discussed, in Reception, when children learn phonics, they need to be able to match sounds to letters.</a:t>
            </a:r>
            <a:endParaRPr lang="en-US" sz="2400" dirty="0">
              <a:latin typeface="Kinetic Letters Joined" pitchFamily="50" charset="0"/>
            </a:endParaRPr>
          </a:p>
          <a:p>
            <a:pPr marL="171450" indent="-171450">
              <a:buFont typeface="Arial,Sans-Serif"/>
              <a:buChar char="•"/>
            </a:pPr>
            <a:r>
              <a:rPr lang="en-US" sz="2400" dirty="0">
                <a:latin typeface="Kinetic Letters Joined" pitchFamily="50" charset="0"/>
                <a:cs typeface="Calibri"/>
              </a:rPr>
              <a:t>For them to do this, they need to be able to identify the sounds in words.</a:t>
            </a:r>
            <a:endParaRPr lang="en-US" sz="2400" dirty="0">
              <a:latin typeface="Kinetic Letters Joined" pitchFamily="50" charset="0"/>
            </a:endParaRPr>
          </a:p>
          <a:p>
            <a:pPr marL="171450" indent="-171450">
              <a:buFont typeface="Arial,Sans-Serif"/>
              <a:buChar char="•"/>
            </a:pPr>
            <a:r>
              <a:rPr lang="en-US" sz="2400" dirty="0">
                <a:latin typeface="Kinetic Letters Joined" pitchFamily="50" charset="0"/>
                <a:cs typeface="Calibri"/>
              </a:rPr>
              <a:t>This is called phonemic awareness.</a:t>
            </a:r>
            <a:r>
              <a:rPr lang="en-US" sz="2400" dirty="0">
                <a:latin typeface="Calibri"/>
                <a:cs typeface="Calibri"/>
              </a:rPr>
              <a:t> </a:t>
            </a:r>
            <a:endParaRPr lang="en-US" sz="2400" b="1" dirty="0">
              <a:latin typeface="Calibri"/>
              <a:cs typeface="Calibri"/>
            </a:endParaRPr>
          </a:p>
        </p:txBody>
      </p:sp>
    </p:spTree>
    <p:extLst>
      <p:ext uri="{BB962C8B-B14F-4D97-AF65-F5344CB8AC3E}">
        <p14:creationId xmlns:p14="http://schemas.microsoft.com/office/powerpoint/2010/main" val="605297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latin typeface="Kinetic Letters Joined" pitchFamily="50" charset="0"/>
              </a:rPr>
              <a:t>Identify initial sounds </a:t>
            </a:r>
            <a:endParaRPr lang="en-GB" sz="54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7" name="Text Placeholder 5">
            <a:extLst>
              <a:ext uri="{FF2B5EF4-FFF2-40B4-BE49-F238E27FC236}">
                <a16:creationId xmlns:a16="http://schemas.microsoft.com/office/drawing/2014/main" id="{A23BEEAA-1228-3CBF-1389-1CA748862BB0}"/>
              </a:ext>
            </a:extLst>
          </p:cNvPr>
          <p:cNvSpPr txBox="1">
            <a:spLocks/>
          </p:cNvSpPr>
          <p:nvPr/>
        </p:nvSpPr>
        <p:spPr>
          <a:xfrm>
            <a:off x="254977" y="2235376"/>
            <a:ext cx="7095392" cy="3168352"/>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2800" b="1" dirty="0" smtClean="0">
                <a:latin typeface="Kinetic Letters Joined" pitchFamily="50" charset="0"/>
                <a:cs typeface="Calibri"/>
              </a:rPr>
              <a:t>In our setting, we:</a:t>
            </a:r>
            <a:endParaRPr lang="en-US" sz="2800" dirty="0" smtClean="0">
              <a:latin typeface="Kinetic Letters Joined" pitchFamily="50" charset="0"/>
              <a:cs typeface="Calibri"/>
            </a:endParaRPr>
          </a:p>
          <a:p>
            <a:pPr marL="457200" indent="-457200"/>
            <a:r>
              <a:rPr lang="en-GB" sz="2800" dirty="0" smtClean="0">
                <a:latin typeface="Kinetic Letters Joined" pitchFamily="50" charset="0"/>
                <a:cs typeface="Calibri"/>
              </a:rPr>
              <a:t>play games focusing on initial sounds, for example, </a:t>
            </a:r>
            <a:r>
              <a:rPr lang="en-GB" sz="2800" b="1" dirty="0" smtClean="0">
                <a:latin typeface="Kinetic Letters Joined" pitchFamily="50" charset="0"/>
                <a:cs typeface="Calibri"/>
              </a:rPr>
              <a:t>Bertha the Bus</a:t>
            </a:r>
            <a:r>
              <a:rPr lang="en-GB" sz="2800" dirty="0" smtClean="0">
                <a:latin typeface="Kinetic Letters Joined" pitchFamily="50" charset="0"/>
                <a:cs typeface="Calibri"/>
              </a:rPr>
              <a:t>.</a:t>
            </a:r>
          </a:p>
          <a:p>
            <a:pPr marL="0" indent="0">
              <a:buFont typeface="Arial" panose="020B0604020202020204" pitchFamily="34" charset="0"/>
              <a:buNone/>
            </a:pPr>
            <a:r>
              <a:rPr lang="en-GB" sz="2800" b="1" dirty="0" smtClean="0">
                <a:latin typeface="Kinetic Letters Joined" pitchFamily="50" charset="0"/>
                <a:cs typeface="Calibri"/>
              </a:rPr>
              <a:t>At home, you can:</a:t>
            </a:r>
            <a:endParaRPr lang="en-US" sz="2800" b="1" dirty="0" smtClean="0">
              <a:latin typeface="Kinetic Letters Joined" pitchFamily="50" charset="0"/>
            </a:endParaRPr>
          </a:p>
          <a:p>
            <a:pPr marL="457200" indent="-457200"/>
            <a:r>
              <a:rPr lang="en-GB" sz="2800" dirty="0" smtClean="0">
                <a:latin typeface="Kinetic Letters Joined" pitchFamily="50" charset="0"/>
                <a:cs typeface="Calibri"/>
              </a:rPr>
              <a:t>get your child to identify the first sound of words, for example, ‘Oh look, here is our bus. Bus starts with b.’</a:t>
            </a:r>
          </a:p>
          <a:p>
            <a:pPr marL="0" indent="0">
              <a:buFont typeface="Arial" panose="020B0604020202020204" pitchFamily="34" charset="0"/>
              <a:buNone/>
            </a:pPr>
            <a:endParaRPr lang="en-GB" dirty="0">
              <a:latin typeface="Kinetic Letters Joined" pitchFamily="50" charset="0"/>
              <a:cs typeface="Calibri"/>
            </a:endParaRPr>
          </a:p>
        </p:txBody>
      </p:sp>
      <p:sp>
        <p:nvSpPr>
          <p:cNvPr id="8" name="Speech Bubble: Rectangle with Corners Rounded 1">
            <a:extLst>
              <a:ext uri="{FF2B5EF4-FFF2-40B4-BE49-F238E27FC236}">
                <a16:creationId xmlns:a16="http://schemas.microsoft.com/office/drawing/2014/main" id="{3E754333-817E-E1D5-CBA1-AA6C6CEE19AA}"/>
              </a:ext>
            </a:extLst>
          </p:cNvPr>
          <p:cNvSpPr/>
          <p:nvPr/>
        </p:nvSpPr>
        <p:spPr>
          <a:xfrm>
            <a:off x="9658350" y="2487700"/>
            <a:ext cx="1855177" cy="1451253"/>
          </a:xfrm>
          <a:prstGeom prst="wedgeRoundRectCallou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solidFill>
                  <a:schemeClr val="tx1"/>
                </a:solidFill>
                <a:cs typeface="Calibri"/>
              </a:rPr>
              <a:t>b</a:t>
            </a:r>
            <a:r>
              <a:rPr lang="en-GB" sz="4000" dirty="0">
                <a:solidFill>
                  <a:schemeClr val="tx1"/>
                </a:solidFill>
                <a:cs typeface="Calibri"/>
              </a:rPr>
              <a:t>us</a:t>
            </a:r>
            <a:endParaRPr lang="en-US" sz="4000" dirty="0">
              <a:solidFill>
                <a:schemeClr val="tx1"/>
              </a:solidFill>
              <a:cs typeface="Calibri" panose="020F0502020204030204"/>
            </a:endParaRPr>
          </a:p>
        </p:txBody>
      </p:sp>
    </p:spTree>
    <p:extLst>
      <p:ext uri="{BB962C8B-B14F-4D97-AF65-F5344CB8AC3E}">
        <p14:creationId xmlns:p14="http://schemas.microsoft.com/office/powerpoint/2010/main" val="11825461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latin typeface="Kinetic Letters Joined" pitchFamily="50" charset="0"/>
              </a:rPr>
              <a:t>Alliteration Games</a:t>
            </a:r>
            <a:endParaRPr lang="en-GB" sz="54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6" name="Speech Bubble: Rectangle with Corners Rounded 5">
            <a:extLst>
              <a:ext uri="{FF2B5EF4-FFF2-40B4-BE49-F238E27FC236}">
                <a16:creationId xmlns:a16="http://schemas.microsoft.com/office/drawing/2014/main" id="{5C3D268C-9889-1231-C0CA-CA969F3E76E1}"/>
              </a:ext>
            </a:extLst>
          </p:cNvPr>
          <p:cNvSpPr/>
          <p:nvPr/>
        </p:nvSpPr>
        <p:spPr>
          <a:xfrm>
            <a:off x="6970423" y="2106296"/>
            <a:ext cx="1883431" cy="1411765"/>
          </a:xfrm>
          <a:prstGeom prst="wedgeRoundRectCallou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000" b="1">
                <a:solidFill>
                  <a:schemeClr val="tx1"/>
                </a:solidFill>
                <a:cs typeface="Calibri"/>
              </a:rPr>
              <a:t>b</a:t>
            </a:r>
            <a:r>
              <a:rPr lang="en-GB" sz="4000">
                <a:solidFill>
                  <a:schemeClr val="tx1"/>
                </a:solidFill>
                <a:cs typeface="Calibri"/>
              </a:rPr>
              <a:t>ig</a:t>
            </a:r>
            <a:r>
              <a:rPr lang="en-GB" sz="4000" b="1">
                <a:solidFill>
                  <a:schemeClr val="tx1"/>
                </a:solidFill>
                <a:cs typeface="Calibri"/>
              </a:rPr>
              <a:t> b</a:t>
            </a:r>
            <a:r>
              <a:rPr lang="en-GB" sz="4000">
                <a:solidFill>
                  <a:schemeClr val="tx1"/>
                </a:solidFill>
                <a:cs typeface="Calibri"/>
              </a:rPr>
              <a:t>us</a:t>
            </a:r>
          </a:p>
        </p:txBody>
      </p:sp>
      <p:sp>
        <p:nvSpPr>
          <p:cNvPr id="9" name="Text Placeholder 5">
            <a:extLst>
              <a:ext uri="{FF2B5EF4-FFF2-40B4-BE49-F238E27FC236}">
                <a16:creationId xmlns:a16="http://schemas.microsoft.com/office/drawing/2014/main" id="{A23BEEAA-1228-3CBF-1389-1CA748862BB0}"/>
              </a:ext>
            </a:extLst>
          </p:cNvPr>
          <p:cNvSpPr txBox="1">
            <a:spLocks/>
          </p:cNvSpPr>
          <p:nvPr/>
        </p:nvSpPr>
        <p:spPr>
          <a:xfrm>
            <a:off x="457200" y="2382643"/>
            <a:ext cx="6580598" cy="3930233"/>
          </a:xfrm>
          <a:prstGeom prst="rect">
            <a:avLst/>
          </a:prstGeom>
          <a:ln>
            <a:noFill/>
          </a:ln>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3000" b="1" dirty="0" smtClean="0">
                <a:latin typeface="Kinetic Letters Joined" pitchFamily="50" charset="0"/>
                <a:cs typeface="Calibri"/>
              </a:rPr>
              <a:t>In our setting, we:</a:t>
            </a:r>
            <a:endParaRPr lang="en-US" sz="3000" dirty="0" smtClean="0">
              <a:latin typeface="Kinetic Letters Joined" pitchFamily="50" charset="0"/>
              <a:cs typeface="Calibri"/>
            </a:endParaRPr>
          </a:p>
          <a:p>
            <a:pPr marL="457200" indent="-457200"/>
            <a:r>
              <a:rPr lang="en-GB" sz="3000" dirty="0" smtClean="0">
                <a:latin typeface="Kinetic Letters Joined" pitchFamily="50" charset="0"/>
                <a:cs typeface="Calibri"/>
              </a:rPr>
              <a:t>play alliteration games</a:t>
            </a:r>
          </a:p>
          <a:p>
            <a:pPr marL="457200" indent="-457200"/>
            <a:r>
              <a:rPr lang="en-GB" sz="3000" dirty="0" smtClean="0">
                <a:latin typeface="Kinetic Letters Joined" pitchFamily="50" charset="0"/>
                <a:cs typeface="Calibri"/>
              </a:rPr>
              <a:t>use alliteration when we can, for example, ‘Would you like to play with the big bus or the long lorry?’</a:t>
            </a:r>
          </a:p>
          <a:p>
            <a:pPr marL="0" indent="0">
              <a:buFont typeface="Arial" panose="020B0604020202020204" pitchFamily="34" charset="0"/>
              <a:buNone/>
            </a:pPr>
            <a:r>
              <a:rPr lang="en-GB" sz="3000" b="1" dirty="0" smtClean="0">
                <a:latin typeface="Kinetic Letters Joined" pitchFamily="50" charset="0"/>
                <a:cs typeface="Calibri"/>
              </a:rPr>
              <a:t>At home, you can:</a:t>
            </a:r>
            <a:endParaRPr lang="en-US" sz="3000" b="1" dirty="0" smtClean="0">
              <a:latin typeface="Kinetic Letters Joined" pitchFamily="50" charset="0"/>
            </a:endParaRPr>
          </a:p>
          <a:p>
            <a:pPr marL="457200" indent="-457200"/>
            <a:r>
              <a:rPr lang="en-GB" sz="3000" dirty="0" smtClean="0">
                <a:latin typeface="Kinetic Letters Joined" pitchFamily="50" charset="0"/>
                <a:cs typeface="Calibri"/>
              </a:rPr>
              <a:t>try singing a nursery rhyme but change the words so they all start with the same sound, for example, ‘</a:t>
            </a:r>
            <a:r>
              <a:rPr lang="en-GB" sz="3000" dirty="0" err="1" smtClean="0">
                <a:latin typeface="Kinetic Letters Joined" pitchFamily="50" charset="0"/>
                <a:cs typeface="Calibri"/>
              </a:rPr>
              <a:t>Binkle</a:t>
            </a:r>
            <a:r>
              <a:rPr lang="en-GB" sz="3000" dirty="0" smtClean="0">
                <a:latin typeface="Kinetic Letters Joined" pitchFamily="50" charset="0"/>
                <a:cs typeface="Calibri"/>
              </a:rPr>
              <a:t>, </a:t>
            </a:r>
            <a:r>
              <a:rPr lang="en-GB" sz="3000" dirty="0" err="1" smtClean="0">
                <a:latin typeface="Kinetic Letters Joined" pitchFamily="50" charset="0"/>
                <a:cs typeface="Calibri"/>
              </a:rPr>
              <a:t>binkle</a:t>
            </a:r>
            <a:r>
              <a:rPr lang="en-GB" sz="3000" dirty="0" smtClean="0">
                <a:latin typeface="Kinetic Letters Joined" pitchFamily="50" charset="0"/>
                <a:cs typeface="Calibri"/>
              </a:rPr>
              <a:t>, </a:t>
            </a:r>
            <a:r>
              <a:rPr lang="en-GB" sz="3000" dirty="0" err="1" smtClean="0">
                <a:latin typeface="Kinetic Letters Joined" pitchFamily="50" charset="0"/>
                <a:cs typeface="Calibri"/>
              </a:rPr>
              <a:t>bittle</a:t>
            </a:r>
            <a:r>
              <a:rPr lang="en-GB" sz="3000" dirty="0" smtClean="0">
                <a:latin typeface="Kinetic Letters Joined" pitchFamily="50" charset="0"/>
                <a:cs typeface="Calibri"/>
              </a:rPr>
              <a:t> bar, bow by </a:t>
            </a:r>
            <a:r>
              <a:rPr lang="en-GB" sz="3000" dirty="0" err="1" smtClean="0">
                <a:latin typeface="Kinetic Letters Joined" pitchFamily="50" charset="0"/>
                <a:cs typeface="Calibri"/>
              </a:rPr>
              <a:t>bunder</a:t>
            </a:r>
            <a:r>
              <a:rPr lang="en-GB" sz="3000" dirty="0" smtClean="0">
                <a:latin typeface="Kinetic Letters Joined" pitchFamily="50" charset="0"/>
                <a:cs typeface="Calibri"/>
              </a:rPr>
              <a:t> bot boo baa!’</a:t>
            </a:r>
          </a:p>
          <a:p>
            <a:pPr marL="0" indent="0">
              <a:buFont typeface="Arial" panose="020B0604020202020204" pitchFamily="34" charset="0"/>
              <a:buNone/>
            </a:pPr>
            <a:endParaRPr lang="en-GB" dirty="0">
              <a:solidFill>
                <a:srgbClr val="0C4F76"/>
              </a:solidFill>
              <a:cs typeface="Calibri"/>
            </a:endParaRPr>
          </a:p>
        </p:txBody>
      </p:sp>
      <p:sp>
        <p:nvSpPr>
          <p:cNvPr id="3" name="Rectangle 2"/>
          <p:cNvSpPr/>
          <p:nvPr/>
        </p:nvSpPr>
        <p:spPr>
          <a:xfrm>
            <a:off x="8853854" y="2973867"/>
            <a:ext cx="3209192" cy="2862322"/>
          </a:xfrm>
          <a:prstGeom prst="rect">
            <a:avLst/>
          </a:prstGeom>
        </p:spPr>
        <p:txBody>
          <a:bodyPr wrap="square">
            <a:spAutoFit/>
          </a:bodyPr>
          <a:lstStyle/>
          <a:p>
            <a:pPr marL="171450" indent="-171450">
              <a:buFont typeface="Arial" panose="020B0604020202020204" pitchFamily="34" charset="0"/>
              <a:buChar char="•"/>
            </a:pPr>
            <a:r>
              <a:rPr lang="en-US" sz="2000" dirty="0">
                <a:latin typeface="Kinetic Letters Joined" pitchFamily="50" charset="0"/>
                <a:cs typeface="Calibri"/>
              </a:rPr>
              <a:t>Alliteration is when words start with the same sound, for example, the </a:t>
            </a:r>
            <a:r>
              <a:rPr lang="en-US" sz="2000" b="1" dirty="0">
                <a:latin typeface="Kinetic Letters Joined" pitchFamily="50" charset="0"/>
                <a:cs typeface="Calibri"/>
              </a:rPr>
              <a:t>b</a:t>
            </a:r>
            <a:r>
              <a:rPr lang="en-US" sz="2000" dirty="0">
                <a:latin typeface="Kinetic Letters Joined" pitchFamily="50" charset="0"/>
                <a:cs typeface="Calibri"/>
              </a:rPr>
              <a:t>ig </a:t>
            </a:r>
            <a:r>
              <a:rPr lang="en-US" sz="2000" b="1" dirty="0">
                <a:latin typeface="Kinetic Letters Joined" pitchFamily="50" charset="0"/>
                <a:cs typeface="Calibri"/>
              </a:rPr>
              <a:t>b</a:t>
            </a:r>
            <a:r>
              <a:rPr lang="en-US" sz="2000" dirty="0">
                <a:latin typeface="Kinetic Letters Joined" pitchFamily="50" charset="0"/>
                <a:cs typeface="Calibri"/>
              </a:rPr>
              <a:t>lue </a:t>
            </a:r>
            <a:r>
              <a:rPr lang="en-US" sz="2000" b="1" dirty="0">
                <a:latin typeface="Kinetic Letters Joined" pitchFamily="50" charset="0"/>
                <a:cs typeface="Calibri"/>
              </a:rPr>
              <a:t>b</a:t>
            </a:r>
            <a:r>
              <a:rPr lang="en-US" sz="2000" dirty="0">
                <a:latin typeface="Kinetic Letters Joined" pitchFamily="50" charset="0"/>
                <a:cs typeface="Calibri"/>
              </a:rPr>
              <a:t>oat or the </a:t>
            </a:r>
            <a:r>
              <a:rPr lang="en-US" sz="2000" b="1" dirty="0">
                <a:latin typeface="Kinetic Letters Joined" pitchFamily="50" charset="0"/>
                <a:cs typeface="Calibri"/>
              </a:rPr>
              <a:t>h</a:t>
            </a:r>
            <a:r>
              <a:rPr lang="en-US" sz="2000" dirty="0">
                <a:latin typeface="Kinetic Letters Joined" pitchFamily="50" charset="0"/>
                <a:cs typeface="Calibri"/>
              </a:rPr>
              <a:t>uge </a:t>
            </a:r>
            <a:r>
              <a:rPr lang="en-US" sz="2000" b="1" dirty="0">
                <a:latin typeface="Kinetic Letters Joined" pitchFamily="50" charset="0"/>
                <a:cs typeface="Calibri"/>
              </a:rPr>
              <a:t>h</a:t>
            </a:r>
            <a:r>
              <a:rPr lang="en-US" sz="2000" dirty="0">
                <a:latin typeface="Kinetic Letters Joined" pitchFamily="50" charset="0"/>
                <a:cs typeface="Calibri"/>
              </a:rPr>
              <a:t>ungry </a:t>
            </a:r>
            <a:r>
              <a:rPr lang="en-US" sz="2000" b="1" dirty="0">
                <a:latin typeface="Kinetic Letters Joined" pitchFamily="50" charset="0"/>
                <a:cs typeface="Calibri"/>
              </a:rPr>
              <a:t>h</a:t>
            </a:r>
            <a:r>
              <a:rPr lang="en-US" sz="2000" dirty="0">
                <a:latin typeface="Kinetic Letters Joined" pitchFamily="50" charset="0"/>
                <a:cs typeface="Calibri"/>
              </a:rPr>
              <a:t>orse.</a:t>
            </a:r>
            <a:endParaRPr lang="en-US" sz="2000" dirty="0">
              <a:latin typeface="Kinetic Letters Joined" pitchFamily="50" charset="0"/>
            </a:endParaRPr>
          </a:p>
          <a:p>
            <a:pPr marL="171450" indent="-171450">
              <a:buFont typeface="Arial" panose="020B0604020202020204" pitchFamily="34" charset="0"/>
              <a:buChar char="•"/>
            </a:pPr>
            <a:r>
              <a:rPr lang="en-US" sz="2000" dirty="0">
                <a:latin typeface="Kinetic Letters Joined" pitchFamily="50" charset="0"/>
                <a:cs typeface="Calibri"/>
              </a:rPr>
              <a:t>Alliteration helps children hear the different sounds in words and can be a lot of fun! </a:t>
            </a:r>
            <a:endParaRPr lang="en-US" sz="2000" dirty="0">
              <a:latin typeface="Kinetic Letters Joined" pitchFamily="50" charset="0"/>
            </a:endParaRPr>
          </a:p>
          <a:p>
            <a:pPr marL="171450" indent="-171450">
              <a:buFont typeface="Arial" panose="020B0604020202020204" pitchFamily="34" charset="0"/>
              <a:buChar char="•"/>
            </a:pPr>
            <a:r>
              <a:rPr lang="en-US" sz="2000" dirty="0">
                <a:latin typeface="Kinetic Letters Joined" pitchFamily="50" charset="0"/>
                <a:cs typeface="Calibri"/>
              </a:rPr>
              <a:t>Let's watch a video of one of the activities we play in class, </a:t>
            </a:r>
            <a:r>
              <a:rPr lang="en-US" sz="2000" b="1" dirty="0">
                <a:latin typeface="Kinetic Letters Joined" pitchFamily="50" charset="0"/>
                <a:cs typeface="Calibri"/>
              </a:rPr>
              <a:t>Name play sounds </a:t>
            </a:r>
            <a:r>
              <a:rPr lang="en-US" sz="2000" dirty="0">
                <a:latin typeface="Kinetic Letters Joined" pitchFamily="50" charset="0"/>
                <a:cs typeface="Calibri"/>
              </a:rPr>
              <a:t>from the website.</a:t>
            </a:r>
          </a:p>
        </p:txBody>
      </p:sp>
    </p:spTree>
    <p:extLst>
      <p:ext uri="{BB962C8B-B14F-4D97-AF65-F5344CB8AC3E}">
        <p14:creationId xmlns:p14="http://schemas.microsoft.com/office/powerpoint/2010/main" val="2258115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Kinetic Letters Joined" pitchFamily="50" charset="0"/>
              </a:rPr>
              <a:t>Oral Blending </a:t>
            </a:r>
            <a:endParaRPr lang="en-GB" sz="60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85939" y="594686"/>
            <a:ext cx="1606062" cy="1401168"/>
          </a:xfrm>
          <a:prstGeom prst="rect">
            <a:avLst/>
          </a:prstGeom>
        </p:spPr>
      </p:pic>
      <p:sp>
        <p:nvSpPr>
          <p:cNvPr id="5" name="Rectangle 4"/>
          <p:cNvSpPr/>
          <p:nvPr/>
        </p:nvSpPr>
        <p:spPr>
          <a:xfrm>
            <a:off x="480646" y="2263576"/>
            <a:ext cx="7159870" cy="3970318"/>
          </a:xfrm>
          <a:prstGeom prst="rect">
            <a:avLst/>
          </a:prstGeom>
        </p:spPr>
        <p:txBody>
          <a:bodyPr wrap="square">
            <a:spAutoFit/>
          </a:bodyPr>
          <a:lstStyle/>
          <a:p>
            <a:r>
              <a:rPr lang="en-GB" sz="2800" b="1" dirty="0">
                <a:latin typeface="Kinetic Letters Joined" pitchFamily="50" charset="0"/>
                <a:cs typeface="Calibri"/>
              </a:rPr>
              <a:t>In our setting, we:</a:t>
            </a:r>
            <a:endParaRPr lang="en-US" sz="2800" dirty="0">
              <a:latin typeface="Kinetic Letters Joined" pitchFamily="50" charset="0"/>
              <a:cs typeface="Calibri"/>
            </a:endParaRPr>
          </a:p>
          <a:p>
            <a:pPr marL="457200" indent="-457200"/>
            <a:r>
              <a:rPr lang="en-GB" sz="2800" dirty="0">
                <a:latin typeface="Kinetic Letters Joined" pitchFamily="50" charset="0"/>
                <a:cs typeface="Calibri"/>
              </a:rPr>
              <a:t>play lots of oral blending games, for example, ‘Can you touch your …?’</a:t>
            </a:r>
          </a:p>
          <a:p>
            <a:pPr marL="457200" indent="-457200"/>
            <a:r>
              <a:rPr lang="en-GB" sz="2800" dirty="0">
                <a:latin typeface="Kinetic Letters Joined" pitchFamily="50" charset="0"/>
                <a:cs typeface="Calibri"/>
              </a:rPr>
              <a:t>oral blend words throughout the day, for example, ‘Everyone put on your c-</a:t>
            </a:r>
            <a:r>
              <a:rPr lang="en-GB" sz="2800" dirty="0" err="1">
                <a:latin typeface="Kinetic Letters Joined" pitchFamily="50" charset="0"/>
                <a:cs typeface="Calibri"/>
              </a:rPr>
              <a:t>oa</a:t>
            </a:r>
            <a:r>
              <a:rPr lang="en-GB" sz="2800" dirty="0">
                <a:latin typeface="Kinetic Letters Joined" pitchFamily="50" charset="0"/>
                <a:cs typeface="Calibri"/>
              </a:rPr>
              <a:t>-t.’</a:t>
            </a:r>
            <a:endParaRPr lang="en-GB" sz="2800" b="1" dirty="0">
              <a:latin typeface="Kinetic Letters Joined" pitchFamily="50" charset="0"/>
              <a:cs typeface="Calibri"/>
            </a:endParaRPr>
          </a:p>
          <a:p>
            <a:r>
              <a:rPr lang="en-GB" sz="2800" b="1" dirty="0">
                <a:latin typeface="Kinetic Letters Joined" pitchFamily="50" charset="0"/>
                <a:cs typeface="Calibri"/>
              </a:rPr>
              <a:t>At home, you can:</a:t>
            </a:r>
            <a:endParaRPr lang="en-US" sz="2800" b="1" dirty="0">
              <a:latin typeface="Kinetic Letters Joined" pitchFamily="50" charset="0"/>
            </a:endParaRPr>
          </a:p>
          <a:p>
            <a:pPr marL="457200" indent="-457200"/>
            <a:r>
              <a:rPr lang="en-GB" sz="2800" dirty="0">
                <a:latin typeface="Kinetic Letters Joined" pitchFamily="50" charset="0"/>
                <a:cs typeface="Calibri"/>
              </a:rPr>
              <a:t>try sound-talking different words, for example, ‘Can you brush your t-</a:t>
            </a:r>
            <a:r>
              <a:rPr lang="en-GB" sz="2800" dirty="0" err="1">
                <a:latin typeface="Kinetic Letters Joined" pitchFamily="50" charset="0"/>
                <a:cs typeface="Calibri"/>
              </a:rPr>
              <a:t>ee</a:t>
            </a:r>
            <a:r>
              <a:rPr lang="en-GB" sz="2800" dirty="0">
                <a:latin typeface="Kinetic Letters Joined" pitchFamily="50" charset="0"/>
                <a:cs typeface="Calibri"/>
              </a:rPr>
              <a:t>-</a:t>
            </a:r>
            <a:r>
              <a:rPr lang="en-GB" sz="2800" dirty="0" err="1">
                <a:latin typeface="Kinetic Letters Joined" pitchFamily="50" charset="0"/>
                <a:cs typeface="Calibri"/>
              </a:rPr>
              <a:t>th</a:t>
            </a:r>
            <a:r>
              <a:rPr lang="en-GB" sz="2800" dirty="0">
                <a:latin typeface="Kinetic Letters Joined" pitchFamily="50" charset="0"/>
                <a:cs typeface="Calibri"/>
              </a:rPr>
              <a:t>?’</a:t>
            </a:r>
          </a:p>
          <a:p>
            <a:pPr marL="457200" indent="-457200"/>
            <a:endParaRPr lang="en-GB" sz="2800" dirty="0">
              <a:latin typeface="Kinetic Letters Joined" pitchFamily="50" charset="0"/>
              <a:cs typeface="Calibri"/>
            </a:endParaRPr>
          </a:p>
        </p:txBody>
      </p:sp>
      <p:sp>
        <p:nvSpPr>
          <p:cNvPr id="6" name="Rectangle 5"/>
          <p:cNvSpPr/>
          <p:nvPr/>
        </p:nvSpPr>
        <p:spPr>
          <a:xfrm>
            <a:off x="8141676" y="2263576"/>
            <a:ext cx="3701561" cy="4154984"/>
          </a:xfrm>
          <a:prstGeom prst="rect">
            <a:avLst/>
          </a:prstGeom>
        </p:spPr>
        <p:txBody>
          <a:bodyPr wrap="square">
            <a:spAutoFit/>
          </a:bodyPr>
          <a:lstStyle/>
          <a:p>
            <a:pPr marL="171450" indent="-171450">
              <a:buFont typeface="Arial" panose="020B0604020202020204" pitchFamily="34" charset="0"/>
              <a:buChar char="•"/>
            </a:pPr>
            <a:r>
              <a:rPr lang="en-US" sz="2400" dirty="0">
                <a:latin typeface="Kinetic Letters Joined" pitchFamily="50" charset="0"/>
                <a:cs typeface="Calibri"/>
              </a:rPr>
              <a:t>Oral blending is when we get children to put sounds together in their heads to make a word, for example, b – u – s (say it faster and faster until the parents can blend the word).</a:t>
            </a:r>
          </a:p>
          <a:p>
            <a:pPr marL="171450" indent="-171450">
              <a:buFont typeface="Arial" panose="020B0604020202020204" pitchFamily="34" charset="0"/>
              <a:buChar char="•"/>
            </a:pPr>
            <a:r>
              <a:rPr lang="en-US" sz="2400" dirty="0">
                <a:latin typeface="Kinetic Letters Joined" pitchFamily="50" charset="0"/>
                <a:cs typeface="Calibri"/>
              </a:rPr>
              <a:t>When children learn to read, they learn to do just this – to read the individual sounds and blend them together.</a:t>
            </a:r>
            <a:endParaRPr lang="en-US" sz="2400" dirty="0">
              <a:latin typeface="Kinetic Letters Joined" pitchFamily="50" charset="0"/>
            </a:endParaRPr>
          </a:p>
          <a:p>
            <a:pPr marL="171450" indent="-171450">
              <a:buFont typeface="Arial" panose="020B0604020202020204" pitchFamily="34" charset="0"/>
              <a:buChar char="•"/>
            </a:pPr>
            <a:r>
              <a:rPr lang="en-US" sz="2400" dirty="0">
                <a:latin typeface="Kinetic Letters Joined" pitchFamily="50" charset="0"/>
                <a:cs typeface="Calibri"/>
              </a:rPr>
              <a:t>Oral blending is like the dress rehearsal for reading.</a:t>
            </a:r>
            <a:endParaRPr lang="en-US" sz="2400" dirty="0">
              <a:latin typeface="Kinetic Letters Joined" pitchFamily="50" charset="0"/>
            </a:endParaRPr>
          </a:p>
        </p:txBody>
      </p:sp>
    </p:spTree>
    <p:extLst>
      <p:ext uri="{BB962C8B-B14F-4D97-AF65-F5344CB8AC3E}">
        <p14:creationId xmlns:p14="http://schemas.microsoft.com/office/powerpoint/2010/main" val="27599775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Kinetic Letters Joined" pitchFamily="50" charset="0"/>
              </a:rPr>
              <a:t>Reception </a:t>
            </a:r>
            <a:endParaRPr lang="en-GB" sz="60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77146" y="608257"/>
            <a:ext cx="1614854" cy="1397763"/>
          </a:xfrm>
          <a:prstGeom prst="rect">
            <a:avLst/>
          </a:prstGeom>
        </p:spPr>
      </p:pic>
      <p:pic>
        <p:nvPicPr>
          <p:cNvPr id="5" name="Picture 4"/>
          <p:cNvPicPr>
            <a:picLocks noChangeAspect="1"/>
          </p:cNvPicPr>
          <p:nvPr/>
        </p:nvPicPr>
        <p:blipFill>
          <a:blip r:embed="rId3"/>
          <a:stretch>
            <a:fillRect/>
          </a:stretch>
        </p:blipFill>
        <p:spPr>
          <a:xfrm>
            <a:off x="680321" y="2336873"/>
            <a:ext cx="6432656" cy="3620152"/>
          </a:xfrm>
          <a:prstGeom prst="rect">
            <a:avLst/>
          </a:prstGeom>
        </p:spPr>
      </p:pic>
    </p:spTree>
    <p:extLst>
      <p:ext uri="{BB962C8B-B14F-4D97-AF65-F5344CB8AC3E}">
        <p14:creationId xmlns:p14="http://schemas.microsoft.com/office/powerpoint/2010/main" val="12216725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Kinetic Letters Joined" pitchFamily="50" charset="0"/>
              </a:rPr>
              <a:t>Is there an order in which they are taught?</a:t>
            </a:r>
            <a:endParaRPr lang="en-GB" sz="48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680321" y="2336873"/>
            <a:ext cx="6450241" cy="3584547"/>
          </a:xfrm>
          <a:prstGeom prst="rect">
            <a:avLst/>
          </a:prstGeom>
        </p:spPr>
      </p:pic>
      <p:pic>
        <p:nvPicPr>
          <p:cNvPr id="5" name="Picture 4"/>
          <p:cNvPicPr>
            <a:picLocks noChangeAspect="1"/>
          </p:cNvPicPr>
          <p:nvPr/>
        </p:nvPicPr>
        <p:blipFill>
          <a:blip r:embed="rId3"/>
          <a:stretch>
            <a:fillRect/>
          </a:stretch>
        </p:blipFill>
        <p:spPr>
          <a:xfrm>
            <a:off x="10577146" y="608257"/>
            <a:ext cx="1614854" cy="1397763"/>
          </a:xfrm>
          <a:prstGeom prst="rect">
            <a:avLst/>
          </a:prstGeom>
        </p:spPr>
      </p:pic>
    </p:spTree>
    <p:extLst>
      <p:ext uri="{BB962C8B-B14F-4D97-AF65-F5344CB8AC3E}">
        <p14:creationId xmlns:p14="http://schemas.microsoft.com/office/powerpoint/2010/main" val="7886188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Kinetic Letters Joined" pitchFamily="50" charset="0"/>
              </a:rPr>
              <a:t>Is there an order in which they are taught?</a:t>
            </a:r>
            <a:endParaRPr lang="en-GB" sz="48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680321" y="2336873"/>
            <a:ext cx="6450241" cy="3584547"/>
          </a:xfrm>
          <a:prstGeom prst="rect">
            <a:avLst/>
          </a:prstGeom>
        </p:spPr>
      </p:pic>
      <p:pic>
        <p:nvPicPr>
          <p:cNvPr id="5" name="Picture 4"/>
          <p:cNvPicPr>
            <a:picLocks noChangeAspect="1"/>
          </p:cNvPicPr>
          <p:nvPr/>
        </p:nvPicPr>
        <p:blipFill>
          <a:blip r:embed="rId3"/>
          <a:stretch>
            <a:fillRect/>
          </a:stretch>
        </p:blipFill>
        <p:spPr>
          <a:xfrm>
            <a:off x="10577146" y="608257"/>
            <a:ext cx="1614854" cy="1397763"/>
          </a:xfrm>
          <a:prstGeom prst="rect">
            <a:avLst/>
          </a:prstGeom>
        </p:spPr>
      </p:pic>
    </p:spTree>
    <p:extLst>
      <p:ext uri="{BB962C8B-B14F-4D97-AF65-F5344CB8AC3E}">
        <p14:creationId xmlns:p14="http://schemas.microsoft.com/office/powerpoint/2010/main" val="28942802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latin typeface="Kinetic Letters Joined" pitchFamily="50" charset="0"/>
              </a:rPr>
              <a:t>Blending by Christmas </a:t>
            </a:r>
            <a:endParaRPr lang="en-GB" sz="4800" dirty="0">
              <a:latin typeface="Kinetic Letters Joined" pitchFamily="50" charset="0"/>
            </a:endParaRP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80321" y="2336873"/>
            <a:ext cx="6511787" cy="3689579"/>
          </a:xfrm>
          <a:prstGeom prst="rect">
            <a:avLst/>
          </a:prstGeom>
        </p:spPr>
      </p:pic>
      <p:pic>
        <p:nvPicPr>
          <p:cNvPr id="5" name="Picture 4"/>
          <p:cNvPicPr>
            <a:picLocks noChangeAspect="1"/>
          </p:cNvPicPr>
          <p:nvPr/>
        </p:nvPicPr>
        <p:blipFill>
          <a:blip r:embed="rId3"/>
          <a:stretch>
            <a:fillRect/>
          </a:stretch>
        </p:blipFill>
        <p:spPr>
          <a:xfrm>
            <a:off x="10577146" y="608257"/>
            <a:ext cx="1614854" cy="1397763"/>
          </a:xfrm>
          <a:prstGeom prst="rect">
            <a:avLst/>
          </a:prstGeom>
        </p:spPr>
      </p:pic>
    </p:spTree>
    <p:extLst>
      <p:ext uri="{BB962C8B-B14F-4D97-AF65-F5344CB8AC3E}">
        <p14:creationId xmlns:p14="http://schemas.microsoft.com/office/powerpoint/2010/main" val="1289639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latin typeface="Kinetic Letters Joined" pitchFamily="50" charset="0"/>
              </a:rPr>
              <a:t>Tricky Words</a:t>
            </a:r>
            <a:endParaRPr lang="en-GB" sz="66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680321" y="2336873"/>
            <a:ext cx="6652560" cy="3791459"/>
          </a:xfrm>
          <a:prstGeom prst="rect">
            <a:avLst/>
          </a:prstGeom>
        </p:spPr>
      </p:pic>
      <p:pic>
        <p:nvPicPr>
          <p:cNvPr id="5" name="Picture 4"/>
          <p:cNvPicPr>
            <a:picLocks noChangeAspect="1"/>
          </p:cNvPicPr>
          <p:nvPr/>
        </p:nvPicPr>
        <p:blipFill>
          <a:blip r:embed="rId3"/>
          <a:stretch>
            <a:fillRect/>
          </a:stretch>
        </p:blipFill>
        <p:spPr>
          <a:xfrm>
            <a:off x="10577146" y="608257"/>
            <a:ext cx="1614854" cy="1397763"/>
          </a:xfrm>
          <a:prstGeom prst="rect">
            <a:avLst/>
          </a:prstGeom>
        </p:spPr>
      </p:pic>
    </p:spTree>
    <p:extLst>
      <p:ext uri="{BB962C8B-B14F-4D97-AF65-F5344CB8AC3E}">
        <p14:creationId xmlns:p14="http://schemas.microsoft.com/office/powerpoint/2010/main" val="19056047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latin typeface="Kinetic Letters Joined" pitchFamily="50" charset="0"/>
              </a:rPr>
              <a:t>How can I help at home?  </a:t>
            </a:r>
            <a:endParaRPr lang="en-GB" sz="54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577146" y="608257"/>
            <a:ext cx="1614854" cy="1397763"/>
          </a:xfrm>
          <a:prstGeom prst="rect">
            <a:avLst/>
          </a:prstGeom>
        </p:spPr>
      </p:pic>
      <p:pic>
        <p:nvPicPr>
          <p:cNvPr id="5" name="Picture 4"/>
          <p:cNvPicPr>
            <a:picLocks noChangeAspect="1"/>
          </p:cNvPicPr>
          <p:nvPr/>
        </p:nvPicPr>
        <p:blipFill>
          <a:blip r:embed="rId3"/>
          <a:stretch>
            <a:fillRect/>
          </a:stretch>
        </p:blipFill>
        <p:spPr>
          <a:xfrm>
            <a:off x="680321" y="2336873"/>
            <a:ext cx="6582509" cy="3722252"/>
          </a:xfrm>
          <a:prstGeom prst="rect">
            <a:avLst/>
          </a:prstGeom>
        </p:spPr>
      </p:pic>
    </p:spTree>
    <p:extLst>
      <p:ext uri="{BB962C8B-B14F-4D97-AF65-F5344CB8AC3E}">
        <p14:creationId xmlns:p14="http://schemas.microsoft.com/office/powerpoint/2010/main" val="556342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smtClean="0">
                <a:latin typeface="Kinetic Letters Joined" pitchFamily="50" charset="0"/>
              </a:rPr>
              <a:t>Wordless Books </a:t>
            </a:r>
            <a:endParaRPr lang="en-GB" sz="54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680321" y="2336873"/>
            <a:ext cx="6918023" cy="3813650"/>
          </a:xfrm>
          <a:prstGeom prst="rect">
            <a:avLst/>
          </a:prstGeom>
        </p:spPr>
      </p:pic>
      <p:pic>
        <p:nvPicPr>
          <p:cNvPr id="5" name="Picture 4"/>
          <p:cNvPicPr>
            <a:picLocks noChangeAspect="1"/>
          </p:cNvPicPr>
          <p:nvPr/>
        </p:nvPicPr>
        <p:blipFill>
          <a:blip r:embed="rId3"/>
          <a:stretch>
            <a:fillRect/>
          </a:stretch>
        </p:blipFill>
        <p:spPr>
          <a:xfrm>
            <a:off x="10577146" y="608257"/>
            <a:ext cx="1614854" cy="1397763"/>
          </a:xfrm>
          <a:prstGeom prst="rect">
            <a:avLst/>
          </a:prstGeom>
        </p:spPr>
      </p:pic>
    </p:spTree>
    <p:extLst>
      <p:ext uri="{BB962C8B-B14F-4D97-AF65-F5344CB8AC3E}">
        <p14:creationId xmlns:p14="http://schemas.microsoft.com/office/powerpoint/2010/main" val="36239380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latin typeface="Kinetic Letters Joined" pitchFamily="50" charset="0"/>
              </a:rPr>
              <a:t>Year 1 </a:t>
            </a:r>
            <a:endParaRPr lang="en-GB" sz="66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603522" y="589938"/>
            <a:ext cx="1588477" cy="1405631"/>
          </a:xfrm>
          <a:prstGeom prst="rect">
            <a:avLst/>
          </a:prstGeom>
        </p:spPr>
      </p:pic>
      <p:pic>
        <p:nvPicPr>
          <p:cNvPr id="5" name="Picture 4"/>
          <p:cNvPicPr>
            <a:picLocks noChangeAspect="1"/>
          </p:cNvPicPr>
          <p:nvPr/>
        </p:nvPicPr>
        <p:blipFill>
          <a:blip r:embed="rId3"/>
          <a:stretch>
            <a:fillRect/>
          </a:stretch>
        </p:blipFill>
        <p:spPr>
          <a:xfrm>
            <a:off x="764930" y="2349494"/>
            <a:ext cx="6353908" cy="3574073"/>
          </a:xfrm>
          <a:prstGeom prst="rect">
            <a:avLst/>
          </a:prstGeom>
        </p:spPr>
      </p:pic>
    </p:spTree>
    <p:extLst>
      <p:ext uri="{BB962C8B-B14F-4D97-AF65-F5344CB8AC3E}">
        <p14:creationId xmlns:p14="http://schemas.microsoft.com/office/powerpoint/2010/main" val="199304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Kinetic Letters Joined" pitchFamily="50" charset="0"/>
              </a:rPr>
              <a:t>Phase 5 alternative graphemes for known phonemes </a:t>
            </a:r>
            <a:endParaRPr lang="en-GB"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603522" y="589938"/>
            <a:ext cx="1588477" cy="1405631"/>
          </a:xfrm>
          <a:prstGeom prst="rect">
            <a:avLst/>
          </a:prstGeom>
        </p:spPr>
      </p:pic>
      <p:pic>
        <p:nvPicPr>
          <p:cNvPr id="5" name="Picture 4"/>
          <p:cNvPicPr>
            <a:picLocks noChangeAspect="1"/>
          </p:cNvPicPr>
          <p:nvPr/>
        </p:nvPicPr>
        <p:blipFill>
          <a:blip r:embed="rId3"/>
          <a:stretch>
            <a:fillRect/>
          </a:stretch>
        </p:blipFill>
        <p:spPr>
          <a:xfrm>
            <a:off x="808892" y="2482695"/>
            <a:ext cx="6169268" cy="3476786"/>
          </a:xfrm>
          <a:prstGeom prst="rect">
            <a:avLst/>
          </a:prstGeom>
        </p:spPr>
      </p:pic>
    </p:spTree>
    <p:extLst>
      <p:ext uri="{BB962C8B-B14F-4D97-AF65-F5344CB8AC3E}">
        <p14:creationId xmlns:p14="http://schemas.microsoft.com/office/powerpoint/2010/main" val="36092892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Kinetic Letters Joined" pitchFamily="50" charset="0"/>
              </a:rPr>
              <a:t>Spelling </a:t>
            </a:r>
            <a:endParaRPr lang="en-GB" dirty="0">
              <a:latin typeface="Kinetic Letters Joined" pitchFamily="50" charset="0"/>
            </a:endParaRPr>
          </a:p>
        </p:txBody>
      </p:sp>
      <p:pic>
        <p:nvPicPr>
          <p:cNvPr id="4" name="Picture 3"/>
          <p:cNvPicPr>
            <a:picLocks noChangeAspect="1"/>
          </p:cNvPicPr>
          <p:nvPr/>
        </p:nvPicPr>
        <p:blipFill>
          <a:blip r:embed="rId2"/>
          <a:stretch>
            <a:fillRect/>
          </a:stretch>
        </p:blipFill>
        <p:spPr>
          <a:xfrm>
            <a:off x="10603522" y="589938"/>
            <a:ext cx="1588477" cy="1405631"/>
          </a:xfrm>
          <a:prstGeom prst="rect">
            <a:avLst/>
          </a:prstGeom>
        </p:spPr>
      </p:pic>
      <p:pic>
        <p:nvPicPr>
          <p:cNvPr id="6" name="Picture 5"/>
          <p:cNvPicPr>
            <a:picLocks noChangeAspect="1"/>
          </p:cNvPicPr>
          <p:nvPr/>
        </p:nvPicPr>
        <p:blipFill>
          <a:blip r:embed="rId3"/>
          <a:stretch>
            <a:fillRect/>
          </a:stretch>
        </p:blipFill>
        <p:spPr>
          <a:xfrm>
            <a:off x="835268" y="2534106"/>
            <a:ext cx="6318872" cy="3523794"/>
          </a:xfrm>
          <a:prstGeom prst="rect">
            <a:avLst/>
          </a:prstGeom>
        </p:spPr>
      </p:pic>
    </p:spTree>
    <p:extLst>
      <p:ext uri="{BB962C8B-B14F-4D97-AF65-F5344CB8AC3E}">
        <p14:creationId xmlns:p14="http://schemas.microsoft.com/office/powerpoint/2010/main" val="25859527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latin typeface="Kinetic Letters Joined" pitchFamily="50" charset="0"/>
              </a:rPr>
              <a:t>Resources for parents </a:t>
            </a:r>
            <a:endParaRPr lang="en-GB" sz="6000" dirty="0">
              <a:latin typeface="Kinetic Letters Joined" pitchFamily="50" charset="0"/>
            </a:endParaRPr>
          </a:p>
        </p:txBody>
      </p:sp>
      <p:pic>
        <p:nvPicPr>
          <p:cNvPr id="4" name="Picture 3"/>
          <p:cNvPicPr>
            <a:picLocks noChangeAspect="1"/>
          </p:cNvPicPr>
          <p:nvPr/>
        </p:nvPicPr>
        <p:blipFill>
          <a:blip r:embed="rId2"/>
          <a:stretch>
            <a:fillRect/>
          </a:stretch>
        </p:blipFill>
        <p:spPr>
          <a:xfrm>
            <a:off x="3914598" y="1871643"/>
            <a:ext cx="4451636" cy="4585519"/>
          </a:xfrm>
          <a:prstGeom prst="rect">
            <a:avLst/>
          </a:prstGeom>
        </p:spPr>
      </p:pic>
    </p:spTree>
    <p:extLst>
      <p:ext uri="{BB962C8B-B14F-4D97-AF65-F5344CB8AC3E}">
        <p14:creationId xmlns:p14="http://schemas.microsoft.com/office/powerpoint/2010/main" val="2293941572"/>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71</TotalTime>
  <Words>1069</Words>
  <Application>Microsoft Office PowerPoint</Application>
  <PresentationFormat>Widescreen</PresentationFormat>
  <Paragraphs>92</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Arial,Sans-Serif</vt:lpstr>
      <vt:lpstr>Calibri</vt:lpstr>
      <vt:lpstr>Kinetic Letters Joined</vt:lpstr>
      <vt:lpstr>Trebuchet MS</vt:lpstr>
      <vt:lpstr>Berlin</vt:lpstr>
      <vt:lpstr>PowerPoint Presentation</vt:lpstr>
      <vt:lpstr>Contents of today </vt:lpstr>
      <vt:lpstr>Foundation Phonics in Nursery </vt:lpstr>
      <vt:lpstr>Little Wandle Foundation for Phonics </vt:lpstr>
      <vt:lpstr>Phonics is:</vt:lpstr>
      <vt:lpstr>How can we prepare them for phonics in Reception?</vt:lpstr>
      <vt:lpstr>Hearing Syllables </vt:lpstr>
      <vt:lpstr>Listening Games </vt:lpstr>
      <vt:lpstr>Songs and rhymes</vt:lpstr>
      <vt:lpstr>Phonemic awareness </vt:lpstr>
      <vt:lpstr>Identify initial sounds </vt:lpstr>
      <vt:lpstr>Alliteration Games</vt:lpstr>
      <vt:lpstr>Oral Blending </vt:lpstr>
      <vt:lpstr>Reception </vt:lpstr>
      <vt:lpstr>Is there an order in which they are taught?</vt:lpstr>
      <vt:lpstr>Is there an order in which they are taught?</vt:lpstr>
      <vt:lpstr>Blending by Christmas </vt:lpstr>
      <vt:lpstr>Tricky Words</vt:lpstr>
      <vt:lpstr>How can I help at home?  </vt:lpstr>
      <vt:lpstr>Wordless Books </vt:lpstr>
      <vt:lpstr>Year 1 </vt:lpstr>
      <vt:lpstr>Phase 5 alternative graphemes for known phonemes </vt:lpstr>
      <vt:lpstr>Spelling </vt:lpstr>
      <vt:lpstr>Resources for parents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Karl Matysik</dc:creator>
  <cp:lastModifiedBy>Karl Matysik</cp:lastModifiedBy>
  <cp:revision>8</cp:revision>
  <cp:lastPrinted>2025-10-03T13:38:34Z</cp:lastPrinted>
  <dcterms:created xsi:type="dcterms:W3CDTF">2025-10-03T09:41:52Z</dcterms:created>
  <dcterms:modified xsi:type="dcterms:W3CDTF">2025-10-06T10:39:59Z</dcterms:modified>
</cp:coreProperties>
</file>