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9" r:id="rId4"/>
    <p:sldId id="258" r:id="rId5"/>
    <p:sldId id="260" r:id="rId6"/>
    <p:sldId id="261" r:id="rId7"/>
    <p:sldId id="276" r:id="rId8"/>
    <p:sldId id="262" r:id="rId9"/>
    <p:sldId id="264" r:id="rId10"/>
    <p:sldId id="265" r:id="rId11"/>
    <p:sldId id="277" r:id="rId12"/>
    <p:sldId id="266" r:id="rId13"/>
    <p:sldId id="267" r:id="rId14"/>
    <p:sldId id="268" r:id="rId15"/>
    <p:sldId id="278" r:id="rId16"/>
    <p:sldId id="272" r:id="rId17"/>
    <p:sldId id="273" r:id="rId18"/>
    <p:sldId id="280" r:id="rId19"/>
    <p:sldId id="271" r:id="rId20"/>
    <p:sldId id="275" r:id="rId21"/>
    <p:sldId id="279" r:id="rId22"/>
    <p:sldId id="27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00FF"/>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notesViewPr>
    <p:cSldViewPr snapToGrid="0">
      <p:cViewPr>
        <p:scale>
          <a:sx n="84" d="100"/>
          <a:sy n="84" d="100"/>
        </p:scale>
        <p:origin x="2250" y="-7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65E0FF-460E-4588-B0F3-5E1DD4FA45D6}" type="datetimeFigureOut">
              <a:rPr lang="en-GB" smtClean="0"/>
              <a:t>18/02/2024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8BA23E-62E2-4115-A42F-760293B13931}" type="slidenum">
              <a:rPr lang="en-GB" smtClean="0"/>
              <a:t>‹#›</a:t>
            </a:fld>
            <a:endParaRPr lang="en-GB"/>
          </a:p>
        </p:txBody>
      </p:sp>
    </p:spTree>
    <p:extLst>
      <p:ext uri="{BB962C8B-B14F-4D97-AF65-F5344CB8AC3E}">
        <p14:creationId xmlns:p14="http://schemas.microsoft.com/office/powerpoint/2010/main" val="2071270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dirty="0" smtClean="0"/>
              <a:t>How each one of us (school staff) welcomes children  each morning matters !</a:t>
            </a:r>
            <a:endParaRPr lang="en-GB" sz="2800" dirty="0"/>
          </a:p>
        </p:txBody>
      </p:sp>
      <p:sp>
        <p:nvSpPr>
          <p:cNvPr id="4" name="Slide Number Placeholder 3"/>
          <p:cNvSpPr>
            <a:spLocks noGrp="1"/>
          </p:cNvSpPr>
          <p:nvPr>
            <p:ph type="sldNum" sz="quarter" idx="10"/>
          </p:nvPr>
        </p:nvSpPr>
        <p:spPr/>
        <p:txBody>
          <a:bodyPr/>
          <a:lstStyle/>
          <a:p>
            <a:fld id="{528BA23E-62E2-4115-A42F-760293B13931}" type="slidenum">
              <a:rPr lang="en-GB" smtClean="0"/>
              <a:t>4</a:t>
            </a:fld>
            <a:endParaRPr lang="en-GB"/>
          </a:p>
        </p:txBody>
      </p:sp>
    </p:spTree>
    <p:extLst>
      <p:ext uri="{BB962C8B-B14F-4D97-AF65-F5344CB8AC3E}">
        <p14:creationId xmlns:p14="http://schemas.microsoft.com/office/powerpoint/2010/main" val="1043080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6A2C2B-8C4D-49BC-9F4E-C7C699314459}"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444165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6A2C2B-8C4D-49BC-9F4E-C7C699314459}"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2326626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E6A2C2B-8C4D-49BC-9F4E-C7C699314459}"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2497947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6A2C2B-8C4D-49BC-9F4E-C7C699314459}"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2726166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6A2C2B-8C4D-49BC-9F4E-C7C699314459}" type="datetimeFigureOut">
              <a:rPr lang="en-GB" smtClean="0"/>
              <a:t>18/02/2024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72467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6A2C2B-8C4D-49BC-9F4E-C7C699314459}" type="datetimeFigureOut">
              <a:rPr lang="en-GB" smtClean="0"/>
              <a:t>18/02/2024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497782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6A2C2B-8C4D-49BC-9F4E-C7C699314459}" type="datetimeFigureOut">
              <a:rPr lang="en-GB" smtClean="0"/>
              <a:t>18/02/2024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562531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6A2C2B-8C4D-49BC-9F4E-C7C699314459}"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1279004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6A2C2B-8C4D-49BC-9F4E-C7C699314459}"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2844059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6A2C2B-8C4D-49BC-9F4E-C7C699314459}"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1799533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6A2C2B-8C4D-49BC-9F4E-C7C699314459}"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4FBB6-2EFF-49CD-B345-EB0FEA883A21}" type="slidenum">
              <a:rPr lang="en-GB" smtClean="0"/>
              <a:t>‹#›</a:t>
            </a:fld>
            <a:endParaRPr lang="en-GB"/>
          </a:p>
        </p:txBody>
      </p:sp>
    </p:spTree>
    <p:extLst>
      <p:ext uri="{BB962C8B-B14F-4D97-AF65-F5344CB8AC3E}">
        <p14:creationId xmlns:p14="http://schemas.microsoft.com/office/powerpoint/2010/main" val="3694654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F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6A2C2B-8C4D-49BC-9F4E-C7C699314459}" type="datetimeFigureOut">
              <a:rPr lang="en-GB" smtClean="0"/>
              <a:t>18/02/2024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44FBB6-2EFF-49CD-B345-EB0FEA883A21}" type="slidenum">
              <a:rPr lang="en-GB" smtClean="0"/>
              <a:t>‹#›</a:t>
            </a:fld>
            <a:endParaRPr lang="en-GB"/>
          </a:p>
        </p:txBody>
      </p:sp>
    </p:spTree>
    <p:extLst>
      <p:ext uri="{BB962C8B-B14F-4D97-AF65-F5344CB8AC3E}">
        <p14:creationId xmlns:p14="http://schemas.microsoft.com/office/powerpoint/2010/main" val="1389330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8640" y="731520"/>
            <a:ext cx="11064240" cy="1110343"/>
          </a:xfrm>
          <a:prstGeom prst="rect">
            <a:avLst/>
          </a:prstGeom>
          <a:noFill/>
        </p:spPr>
        <p:txBody>
          <a:bodyPr wrap="square" rtlCol="0">
            <a:spAutoFit/>
          </a:bodyPr>
          <a:lstStyle/>
          <a:p>
            <a:endParaRPr lang="en-GB" dirty="0"/>
          </a:p>
        </p:txBody>
      </p:sp>
      <p:sp>
        <p:nvSpPr>
          <p:cNvPr id="6" name="TextBox 5"/>
          <p:cNvSpPr txBox="1"/>
          <p:nvPr/>
        </p:nvSpPr>
        <p:spPr>
          <a:xfrm>
            <a:off x="698863" y="836023"/>
            <a:ext cx="10763794" cy="5632311"/>
          </a:xfrm>
          <a:prstGeom prst="rect">
            <a:avLst/>
          </a:prstGeom>
          <a:noFill/>
        </p:spPr>
        <p:txBody>
          <a:bodyPr wrap="square" rtlCol="0">
            <a:spAutoFit/>
          </a:bodyPr>
          <a:lstStyle/>
          <a:p>
            <a:pPr algn="ctr"/>
            <a:r>
              <a:rPr lang="en-US" sz="7200" b="1" dirty="0" smtClean="0">
                <a:solidFill>
                  <a:schemeClr val="bg1"/>
                </a:solidFill>
              </a:rPr>
              <a:t>Behaviours and Attitudes</a:t>
            </a:r>
          </a:p>
          <a:p>
            <a:pPr algn="ctr"/>
            <a:endParaRPr lang="en-US" sz="7200" b="1" dirty="0" smtClean="0">
              <a:solidFill>
                <a:schemeClr val="bg1"/>
              </a:solidFill>
            </a:endParaRPr>
          </a:p>
          <a:p>
            <a:pPr algn="ctr"/>
            <a:r>
              <a:rPr lang="en-US" sz="7200" b="1" dirty="0" smtClean="0">
                <a:solidFill>
                  <a:schemeClr val="bg1"/>
                </a:solidFill>
              </a:rPr>
              <a:t>Parent Workshop </a:t>
            </a:r>
          </a:p>
          <a:p>
            <a:pPr algn="ctr"/>
            <a:endParaRPr lang="en-US" sz="4800" b="1" dirty="0">
              <a:solidFill>
                <a:schemeClr val="bg1"/>
              </a:solidFill>
            </a:endParaRPr>
          </a:p>
          <a:p>
            <a:pPr algn="ctr"/>
            <a:endParaRPr lang="en-US" sz="4800" b="1" dirty="0" smtClean="0">
              <a:solidFill>
                <a:schemeClr val="bg1"/>
              </a:solidFill>
            </a:endParaRPr>
          </a:p>
          <a:p>
            <a:pPr algn="ctr"/>
            <a:r>
              <a:rPr lang="en-US" sz="4800" b="1" dirty="0" smtClean="0"/>
              <a:t>Barford Primary School</a:t>
            </a:r>
            <a:endParaRPr lang="en-GB" sz="4800" b="1" dirty="0"/>
          </a:p>
        </p:txBody>
      </p:sp>
    </p:spTree>
    <p:extLst>
      <p:ext uri="{BB962C8B-B14F-4D97-AF65-F5344CB8AC3E}">
        <p14:creationId xmlns:p14="http://schemas.microsoft.com/office/powerpoint/2010/main" val="1892297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9426" y="232619"/>
            <a:ext cx="10985704" cy="1200329"/>
          </a:xfrm>
          <a:prstGeom prst="rect">
            <a:avLst/>
          </a:prstGeom>
          <a:solidFill>
            <a:schemeClr val="bg1"/>
          </a:solidFill>
          <a:ln w="57150">
            <a:solidFill>
              <a:srgbClr val="00B0F0"/>
            </a:solidFill>
          </a:ln>
        </p:spPr>
        <p:txBody>
          <a:bodyPr wrap="square" rtlCol="0">
            <a:spAutoFit/>
          </a:bodyPr>
          <a:lstStyle/>
          <a:p>
            <a:pPr algn="ctr"/>
            <a:r>
              <a:rPr lang="en-US" sz="7200" dirty="0" smtClean="0"/>
              <a:t>Behaviour and Attitudes</a:t>
            </a:r>
            <a:endParaRPr lang="en-GB" sz="7200" dirty="0"/>
          </a:p>
        </p:txBody>
      </p:sp>
      <p:sp>
        <p:nvSpPr>
          <p:cNvPr id="5" name="TextBox 4"/>
          <p:cNvSpPr txBox="1"/>
          <p:nvPr/>
        </p:nvSpPr>
        <p:spPr>
          <a:xfrm>
            <a:off x="679426" y="1579151"/>
            <a:ext cx="10985704" cy="5170646"/>
          </a:xfrm>
          <a:prstGeom prst="rect">
            <a:avLst/>
          </a:prstGeom>
          <a:solidFill>
            <a:schemeClr val="bg1"/>
          </a:solidFill>
        </p:spPr>
        <p:txBody>
          <a:bodyPr wrap="square" rtlCol="0">
            <a:spAutoFit/>
          </a:bodyPr>
          <a:lstStyle/>
          <a:p>
            <a:pPr algn="ctr">
              <a:lnSpc>
                <a:spcPct val="150000"/>
              </a:lnSpc>
            </a:pPr>
            <a:r>
              <a:rPr lang="en-US" sz="5500" dirty="0" smtClean="0">
                <a:solidFill>
                  <a:srgbClr val="7030A0"/>
                </a:solidFill>
              </a:rPr>
              <a:t>Attendance</a:t>
            </a:r>
          </a:p>
          <a:p>
            <a:pPr algn="ctr">
              <a:lnSpc>
                <a:spcPct val="150000"/>
              </a:lnSpc>
            </a:pPr>
            <a:r>
              <a:rPr lang="en-US" sz="5500" dirty="0" smtClean="0">
                <a:solidFill>
                  <a:srgbClr val="00B050"/>
                </a:solidFill>
              </a:rPr>
              <a:t>Behaviour</a:t>
            </a:r>
          </a:p>
          <a:p>
            <a:pPr algn="ctr">
              <a:lnSpc>
                <a:spcPct val="150000"/>
              </a:lnSpc>
            </a:pPr>
            <a:r>
              <a:rPr lang="en-US" sz="5500" dirty="0" smtClean="0">
                <a:solidFill>
                  <a:srgbClr val="0000FF"/>
                </a:solidFill>
              </a:rPr>
              <a:t>Respect</a:t>
            </a:r>
          </a:p>
          <a:p>
            <a:pPr algn="ctr">
              <a:lnSpc>
                <a:spcPct val="150000"/>
              </a:lnSpc>
            </a:pPr>
            <a:r>
              <a:rPr lang="en-US" sz="5500" dirty="0" smtClean="0">
                <a:solidFill>
                  <a:srgbClr val="FFC000"/>
                </a:solidFill>
              </a:rPr>
              <a:t>Attitude to learning</a:t>
            </a:r>
            <a:endParaRPr lang="en-GB" sz="5500" dirty="0">
              <a:solidFill>
                <a:srgbClr val="FFC000"/>
              </a:solidFill>
            </a:endParaRPr>
          </a:p>
        </p:txBody>
      </p:sp>
    </p:spTree>
    <p:extLst>
      <p:ext uri="{BB962C8B-B14F-4D97-AF65-F5344CB8AC3E}">
        <p14:creationId xmlns:p14="http://schemas.microsoft.com/office/powerpoint/2010/main" val="54046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320" y="471023"/>
            <a:ext cx="11795760" cy="615553"/>
          </a:xfrm>
          <a:prstGeom prst="rect">
            <a:avLst/>
          </a:prstGeom>
          <a:solidFill>
            <a:schemeClr val="bg1"/>
          </a:solidFill>
          <a:ln>
            <a:solidFill>
              <a:srgbClr val="0000FF"/>
            </a:solidFill>
          </a:ln>
        </p:spPr>
        <p:txBody>
          <a:bodyPr wrap="square" rtlCol="0">
            <a:spAutoFit/>
          </a:bodyPr>
          <a:lstStyle/>
          <a:p>
            <a:r>
              <a:rPr lang="en-US" sz="3400" b="1" dirty="0" smtClean="0"/>
              <a:t>Why we are clear in our expectation of our children’s behaviour</a:t>
            </a:r>
            <a:endParaRPr lang="en-GB" sz="3400" b="1" dirty="0"/>
          </a:p>
        </p:txBody>
      </p:sp>
      <p:sp>
        <p:nvSpPr>
          <p:cNvPr id="5" name="TextBox 4"/>
          <p:cNvSpPr txBox="1"/>
          <p:nvPr/>
        </p:nvSpPr>
        <p:spPr>
          <a:xfrm>
            <a:off x="463731" y="1537809"/>
            <a:ext cx="11416938" cy="4524315"/>
          </a:xfrm>
          <a:prstGeom prst="rect">
            <a:avLst/>
          </a:prstGeom>
          <a:solidFill>
            <a:schemeClr val="bg1"/>
          </a:solidFill>
          <a:ln w="38100">
            <a:noFill/>
          </a:ln>
        </p:spPr>
        <p:txBody>
          <a:bodyPr wrap="square" rtlCol="0">
            <a:spAutoFit/>
          </a:bodyPr>
          <a:lstStyle/>
          <a:p>
            <a:r>
              <a:rPr lang="en-US" sz="3600" dirty="0" smtClean="0"/>
              <a:t>We want to make sure that :</a:t>
            </a:r>
          </a:p>
          <a:p>
            <a:endParaRPr lang="en-US" sz="3600" dirty="0"/>
          </a:p>
          <a:p>
            <a:r>
              <a:rPr lang="en-US" sz="3600" dirty="0" smtClean="0"/>
              <a:t>We are setting each and every child up for success</a:t>
            </a:r>
          </a:p>
          <a:p>
            <a:endParaRPr lang="en-US" sz="3600" dirty="0"/>
          </a:p>
          <a:p>
            <a:r>
              <a:rPr lang="en-US" sz="3600" dirty="0" smtClean="0"/>
              <a:t>Every child knows what we expect of them</a:t>
            </a:r>
          </a:p>
          <a:p>
            <a:endParaRPr lang="en-US" sz="3600" dirty="0"/>
          </a:p>
          <a:p>
            <a:r>
              <a:rPr lang="en-US" sz="3600" dirty="0" smtClean="0"/>
              <a:t>Every child gets the most out of their learning</a:t>
            </a:r>
          </a:p>
          <a:p>
            <a:endParaRPr lang="en-US" sz="3600" dirty="0" smtClean="0"/>
          </a:p>
        </p:txBody>
      </p:sp>
    </p:spTree>
    <p:extLst>
      <p:ext uri="{BB962C8B-B14F-4D97-AF65-F5344CB8AC3E}">
        <p14:creationId xmlns:p14="http://schemas.microsoft.com/office/powerpoint/2010/main" val="90686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19349" y="348889"/>
            <a:ext cx="9313817" cy="6268348"/>
          </a:xfrm>
          <a:prstGeom prst="rect">
            <a:avLst/>
          </a:prstGeom>
          <a:ln w="38100">
            <a:solidFill>
              <a:schemeClr val="tx1"/>
            </a:solidFill>
          </a:ln>
        </p:spPr>
      </p:pic>
    </p:spTree>
    <p:extLst>
      <p:ext uri="{BB962C8B-B14F-4D97-AF65-F5344CB8AC3E}">
        <p14:creationId xmlns:p14="http://schemas.microsoft.com/office/powerpoint/2010/main" val="2961796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4446" y="562983"/>
            <a:ext cx="10964603" cy="5521294"/>
          </a:xfrm>
          <a:prstGeom prst="rect">
            <a:avLst/>
          </a:prstGeom>
        </p:spPr>
      </p:pic>
    </p:spTree>
    <p:extLst>
      <p:ext uri="{BB962C8B-B14F-4D97-AF65-F5344CB8AC3E}">
        <p14:creationId xmlns:p14="http://schemas.microsoft.com/office/powerpoint/2010/main" val="3507061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6877" y="720875"/>
            <a:ext cx="11828585" cy="5577296"/>
          </a:xfrm>
          <a:prstGeom prst="rect">
            <a:avLst/>
          </a:prstGeom>
          <a:solidFill>
            <a:schemeClr val="bg1"/>
          </a:solidFill>
        </p:spPr>
        <p:txBody>
          <a:bodyPr wrap="square">
            <a:spAutoFit/>
          </a:bodyPr>
          <a:lstStyle/>
          <a:p>
            <a:pPr marL="361315" indent="-6350">
              <a:lnSpc>
                <a:spcPct val="107000"/>
              </a:lnSpc>
              <a:spcAft>
                <a:spcPts val="580"/>
              </a:spcAft>
            </a:pPr>
            <a:r>
              <a:rPr lang="en-GB" sz="2800" b="1" u="sng" kern="0" dirty="0">
                <a:solidFill>
                  <a:srgbClr val="000000"/>
                </a:solidFill>
                <a:uFill>
                  <a:solidFill>
                    <a:srgbClr val="000000"/>
                  </a:solidFill>
                </a:uFill>
                <a:latin typeface="Arial" panose="020B0604020202020204" pitchFamily="34" charset="0"/>
                <a:ea typeface="Arial" panose="020B0604020202020204" pitchFamily="34" charset="0"/>
              </a:rPr>
              <a:t>Our School Vision</a:t>
            </a:r>
            <a:r>
              <a:rPr lang="en-GB" sz="2800"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sz="28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361315" marR="423545" indent="-6350">
              <a:lnSpc>
                <a:spcPct val="154000"/>
              </a:lnSpc>
              <a:spcAft>
                <a:spcPts val="15"/>
              </a:spcAft>
            </a:pPr>
            <a:r>
              <a:rPr lang="en-GB" sz="2800" b="1" dirty="0">
                <a:solidFill>
                  <a:srgbClr val="000000"/>
                </a:solidFill>
                <a:latin typeface="Arial" panose="020B0604020202020204" pitchFamily="34" charset="0"/>
                <a:ea typeface="Arial" panose="020B0604020202020204" pitchFamily="34" charset="0"/>
              </a:rPr>
              <a:t>At Barford, our </a:t>
            </a:r>
            <a:r>
              <a:rPr lang="en-GB" sz="2800" b="1" dirty="0">
                <a:solidFill>
                  <a:srgbClr val="FFC000"/>
                </a:solidFill>
                <a:latin typeface="Arial" panose="020B0604020202020204" pitchFamily="34" charset="0"/>
                <a:ea typeface="Arial" panose="020B0604020202020204" pitchFamily="34" charset="0"/>
              </a:rPr>
              <a:t>unique children </a:t>
            </a:r>
            <a:r>
              <a:rPr lang="en-GB" sz="2800" b="1" dirty="0">
                <a:solidFill>
                  <a:srgbClr val="000000"/>
                </a:solidFill>
                <a:latin typeface="Arial" panose="020B0604020202020204" pitchFamily="34" charset="0"/>
                <a:ea typeface="Arial" panose="020B0604020202020204" pitchFamily="34" charset="0"/>
              </a:rPr>
              <a:t>and staff feel </a:t>
            </a:r>
            <a:r>
              <a:rPr lang="en-GB" sz="2800" b="1" dirty="0">
                <a:solidFill>
                  <a:srgbClr val="FFC000"/>
                </a:solidFill>
                <a:latin typeface="Arial" panose="020B0604020202020204" pitchFamily="34" charset="0"/>
                <a:ea typeface="Arial" panose="020B0604020202020204" pitchFamily="34" charset="0"/>
              </a:rPr>
              <a:t>safe, valued and respected </a:t>
            </a:r>
            <a:r>
              <a:rPr lang="en-GB" sz="2800" b="1" dirty="0">
                <a:solidFill>
                  <a:srgbClr val="000000"/>
                </a:solidFill>
                <a:latin typeface="Arial" panose="020B0604020202020204" pitchFamily="34" charset="0"/>
                <a:ea typeface="Arial" panose="020B0604020202020204" pitchFamily="34" charset="0"/>
              </a:rPr>
              <a:t>in an </a:t>
            </a:r>
            <a:r>
              <a:rPr lang="en-GB" sz="2800" b="1" dirty="0">
                <a:solidFill>
                  <a:srgbClr val="FFC000"/>
                </a:solidFill>
                <a:latin typeface="Arial" panose="020B0604020202020204" pitchFamily="34" charset="0"/>
                <a:ea typeface="Arial" panose="020B0604020202020204" pitchFamily="34" charset="0"/>
              </a:rPr>
              <a:t>emotionally secure environment</a:t>
            </a:r>
            <a:r>
              <a:rPr lang="en-GB" sz="2800" b="1" dirty="0">
                <a:solidFill>
                  <a:srgbClr val="000000"/>
                </a:solidFill>
                <a:latin typeface="Arial" panose="020B0604020202020204" pitchFamily="34" charset="0"/>
                <a:ea typeface="Arial" panose="020B0604020202020204" pitchFamily="34" charset="0"/>
              </a:rPr>
              <a:t>. The Barford family is </a:t>
            </a:r>
            <a:r>
              <a:rPr lang="en-GB" sz="2800" b="1" dirty="0">
                <a:solidFill>
                  <a:srgbClr val="00B050"/>
                </a:solidFill>
                <a:latin typeface="Arial" panose="020B0604020202020204" pitchFamily="34" charset="0"/>
                <a:ea typeface="Arial" panose="020B0604020202020204" pitchFamily="34" charset="0"/>
              </a:rPr>
              <a:t>resilient, confident </a:t>
            </a:r>
            <a:r>
              <a:rPr lang="en-GB" sz="2800" b="1" dirty="0">
                <a:solidFill>
                  <a:srgbClr val="000000"/>
                </a:solidFill>
                <a:latin typeface="Arial" panose="020B0604020202020204" pitchFamily="34" charset="0"/>
                <a:ea typeface="Arial" panose="020B0604020202020204" pitchFamily="34" charset="0"/>
              </a:rPr>
              <a:t>and </a:t>
            </a:r>
            <a:r>
              <a:rPr lang="en-GB" sz="2800" b="1" dirty="0">
                <a:solidFill>
                  <a:srgbClr val="00B050"/>
                </a:solidFill>
                <a:latin typeface="Arial" panose="020B0604020202020204" pitchFamily="34" charset="0"/>
                <a:ea typeface="Arial" panose="020B0604020202020204" pitchFamily="34" charset="0"/>
              </a:rPr>
              <a:t>caring</a:t>
            </a:r>
            <a:r>
              <a:rPr lang="en-GB" sz="2800" b="1" dirty="0">
                <a:solidFill>
                  <a:srgbClr val="000000"/>
                </a:solidFill>
                <a:latin typeface="Arial" panose="020B0604020202020204" pitchFamily="34" charset="0"/>
                <a:ea typeface="Arial" panose="020B0604020202020204" pitchFamily="34" charset="0"/>
              </a:rPr>
              <a:t>. We provide opportunities and experiences to help us </a:t>
            </a:r>
            <a:r>
              <a:rPr lang="en-GB" sz="2800" b="1" dirty="0">
                <a:solidFill>
                  <a:srgbClr val="0099FF"/>
                </a:solidFill>
                <a:latin typeface="Arial" panose="020B0604020202020204" pitchFamily="34" charset="0"/>
                <a:ea typeface="Arial" panose="020B0604020202020204" pitchFamily="34" charset="0"/>
              </a:rPr>
              <a:t>strive, thrive and fulfil </a:t>
            </a:r>
            <a:r>
              <a:rPr lang="en-GB" sz="2800" b="1" dirty="0">
                <a:solidFill>
                  <a:srgbClr val="000000"/>
                </a:solidFill>
                <a:latin typeface="Arial" panose="020B0604020202020204" pitchFamily="34" charset="0"/>
                <a:ea typeface="Arial" panose="020B0604020202020204" pitchFamily="34" charset="0"/>
              </a:rPr>
              <a:t>our full potential in all that we do.  Barford is place where we feel nurtured and given </a:t>
            </a:r>
            <a:r>
              <a:rPr lang="en-GB" sz="2800" b="1" dirty="0">
                <a:solidFill>
                  <a:srgbClr val="FF0000"/>
                </a:solidFill>
                <a:latin typeface="Arial" panose="020B0604020202020204" pitchFamily="34" charset="0"/>
                <a:ea typeface="Arial" panose="020B0604020202020204" pitchFamily="34" charset="0"/>
              </a:rPr>
              <a:t>‘wings’ to fly</a:t>
            </a:r>
            <a:r>
              <a:rPr lang="en-GB" sz="2800" b="1" dirty="0">
                <a:solidFill>
                  <a:srgbClr val="000000"/>
                </a:solidFill>
                <a:latin typeface="Arial" panose="020B0604020202020204" pitchFamily="34" charset="0"/>
                <a:ea typeface="Arial" panose="020B0604020202020204" pitchFamily="34" charset="0"/>
              </a:rPr>
              <a:t>! </a:t>
            </a:r>
          </a:p>
          <a:p>
            <a:pPr marL="354965" marR="535305" indent="-6350">
              <a:lnSpc>
                <a:spcPct val="107000"/>
              </a:lnSpc>
              <a:spcAft>
                <a:spcPts val="585"/>
              </a:spcAft>
            </a:pPr>
            <a:r>
              <a:rPr lang="en-GB" sz="2800" b="1" i="1" dirty="0">
                <a:solidFill>
                  <a:srgbClr val="000000"/>
                </a:solidFill>
                <a:latin typeface="Arial" panose="020B0604020202020204" pitchFamily="34" charset="0"/>
                <a:ea typeface="Arial" panose="020B0604020202020204" pitchFamily="34" charset="0"/>
              </a:rPr>
              <a:t> </a:t>
            </a:r>
            <a:endParaRPr lang="en-GB" sz="2800" b="1" dirty="0">
              <a:solidFill>
                <a:srgbClr val="000000"/>
              </a:solidFill>
              <a:latin typeface="Arial" panose="020B0604020202020204" pitchFamily="34" charset="0"/>
              <a:ea typeface="Arial" panose="020B0604020202020204" pitchFamily="34" charset="0"/>
            </a:endParaRPr>
          </a:p>
          <a:p>
            <a:pPr marL="6350" marR="565785" indent="-6350" algn="r">
              <a:lnSpc>
                <a:spcPct val="107000"/>
              </a:lnSpc>
              <a:spcAft>
                <a:spcPts val="595"/>
              </a:spcAft>
            </a:pPr>
            <a:r>
              <a:rPr lang="en-GB" sz="2800" b="1" i="1" dirty="0">
                <a:solidFill>
                  <a:srgbClr val="000000"/>
                </a:solidFill>
                <a:latin typeface="Arial" panose="020B0604020202020204" pitchFamily="34" charset="0"/>
                <a:ea typeface="Arial" panose="020B0604020202020204" pitchFamily="34" charset="0"/>
              </a:rPr>
              <a:t>Created by staff &amp; parents</a:t>
            </a:r>
            <a:r>
              <a:rPr lang="en-GB" sz="2800" b="1" dirty="0">
                <a:solidFill>
                  <a:srgbClr val="000000"/>
                </a:solidFill>
                <a:latin typeface="Arial" panose="020B0604020202020204" pitchFamily="34" charset="0"/>
                <a:ea typeface="Arial" panose="020B0604020202020204" pitchFamily="34" charset="0"/>
              </a:rPr>
              <a:t> </a:t>
            </a:r>
          </a:p>
        </p:txBody>
      </p:sp>
    </p:spTree>
    <p:extLst>
      <p:ext uri="{BB962C8B-B14F-4D97-AF65-F5344CB8AC3E}">
        <p14:creationId xmlns:p14="http://schemas.microsoft.com/office/powerpoint/2010/main" val="217862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4626" y="184796"/>
            <a:ext cx="11828585" cy="6328207"/>
          </a:xfrm>
          <a:prstGeom prst="rect">
            <a:avLst/>
          </a:prstGeom>
          <a:solidFill>
            <a:schemeClr val="bg1"/>
          </a:solidFill>
          <a:ln w="38100">
            <a:solidFill>
              <a:srgbClr val="0000FF"/>
            </a:solidFill>
          </a:ln>
        </p:spPr>
        <p:txBody>
          <a:bodyPr wrap="square">
            <a:spAutoFit/>
          </a:bodyPr>
          <a:lstStyle/>
          <a:p>
            <a:pPr marL="361315" indent="-6350">
              <a:lnSpc>
                <a:spcPct val="107000"/>
              </a:lnSpc>
              <a:spcAft>
                <a:spcPts val="580"/>
              </a:spcAft>
            </a:pPr>
            <a:r>
              <a:rPr lang="en-GB" sz="2600" b="1" u="sng" kern="0" dirty="0" smtClean="0">
                <a:uFill>
                  <a:solidFill>
                    <a:srgbClr val="000000"/>
                  </a:solidFill>
                </a:uFill>
                <a:latin typeface="Arial" panose="020B0604020202020204" pitchFamily="34" charset="0"/>
                <a:ea typeface="Arial" panose="020B0604020202020204" pitchFamily="34" charset="0"/>
              </a:rPr>
              <a:t>Children’s </a:t>
            </a:r>
            <a:r>
              <a:rPr lang="en-GB" sz="2600" b="1" u="sng" kern="0" dirty="0">
                <a:uFill>
                  <a:solidFill>
                    <a:srgbClr val="000000"/>
                  </a:solidFill>
                </a:uFill>
                <a:latin typeface="Arial" panose="020B0604020202020204" pitchFamily="34" charset="0"/>
                <a:ea typeface="Arial" panose="020B0604020202020204" pitchFamily="34" charset="0"/>
              </a:rPr>
              <a:t>vision</a:t>
            </a:r>
            <a:r>
              <a:rPr lang="en-GB" sz="2600" b="1" kern="0" dirty="0">
                <a:uFill>
                  <a:solidFill>
                    <a:srgbClr val="000000"/>
                  </a:solidFill>
                </a:uFill>
                <a:latin typeface="Arial" panose="020B0604020202020204" pitchFamily="34" charset="0"/>
                <a:ea typeface="Arial" panose="020B0604020202020204" pitchFamily="34" charset="0"/>
              </a:rPr>
              <a:t> </a:t>
            </a:r>
            <a:endParaRPr lang="en-GB" sz="2600" b="1" u="sng" kern="0" dirty="0">
              <a:uFill>
                <a:solidFill>
                  <a:srgbClr val="000000"/>
                </a:solidFill>
              </a:uFill>
              <a:latin typeface="Arial" panose="020B0604020202020204" pitchFamily="34" charset="0"/>
              <a:ea typeface="Arial" panose="020B0604020202020204" pitchFamily="34" charset="0"/>
            </a:endParaRPr>
          </a:p>
          <a:p>
            <a:pPr marL="361315" marR="551815" indent="-6350">
              <a:lnSpc>
                <a:spcPct val="150000"/>
              </a:lnSpc>
              <a:spcAft>
                <a:spcPts val="15"/>
              </a:spcAft>
            </a:pPr>
            <a:r>
              <a:rPr lang="en-GB" sz="2600" b="1" dirty="0">
                <a:latin typeface="Arial" panose="020B0604020202020204" pitchFamily="34" charset="0"/>
                <a:ea typeface="Arial" panose="020B0604020202020204" pitchFamily="34" charset="0"/>
              </a:rPr>
              <a:t>At Barford Primary School, we believe in ourselves. We want </a:t>
            </a:r>
            <a:r>
              <a:rPr lang="en-GB" sz="2600" b="1" dirty="0">
                <a:solidFill>
                  <a:srgbClr val="FFC000"/>
                </a:solidFill>
                <a:latin typeface="Arial" panose="020B0604020202020204" pitchFamily="34" charset="0"/>
                <a:ea typeface="Arial" panose="020B0604020202020204" pitchFamily="34" charset="0"/>
              </a:rPr>
              <a:t>everyone to be included </a:t>
            </a:r>
            <a:r>
              <a:rPr lang="en-GB" sz="2600" b="1" dirty="0">
                <a:latin typeface="Arial" panose="020B0604020202020204" pitchFamily="34" charset="0"/>
                <a:ea typeface="Arial" panose="020B0604020202020204" pitchFamily="34" charset="0"/>
              </a:rPr>
              <a:t>and </a:t>
            </a:r>
            <a:r>
              <a:rPr lang="en-GB" sz="2600" b="1" dirty="0">
                <a:solidFill>
                  <a:srgbClr val="00B0F0"/>
                </a:solidFill>
                <a:latin typeface="Arial" panose="020B0604020202020204" pitchFamily="34" charset="0"/>
                <a:ea typeface="Arial" panose="020B0604020202020204" pitchFamily="34" charset="0"/>
              </a:rPr>
              <a:t>we are always kind and welcoming</a:t>
            </a:r>
            <a:r>
              <a:rPr lang="en-GB" sz="2600" b="1" dirty="0">
                <a:latin typeface="Arial" panose="020B0604020202020204" pitchFamily="34" charset="0"/>
                <a:ea typeface="Arial" panose="020B0604020202020204" pitchFamily="34" charset="0"/>
              </a:rPr>
              <a:t>. Through lots of different exciting educational activities, experiences, visitors and trips, we </a:t>
            </a:r>
            <a:r>
              <a:rPr lang="en-GB" sz="2600" b="1" dirty="0">
                <a:solidFill>
                  <a:srgbClr val="00B050"/>
                </a:solidFill>
                <a:latin typeface="Arial" panose="020B0604020202020204" pitchFamily="34" charset="0"/>
                <a:ea typeface="Arial" panose="020B0604020202020204" pitchFamily="34" charset="0"/>
              </a:rPr>
              <a:t>gain lots of knowledge and skills</a:t>
            </a:r>
            <a:r>
              <a:rPr lang="en-GB" sz="2600" b="1" dirty="0">
                <a:latin typeface="Arial" panose="020B0604020202020204" pitchFamily="34" charset="0"/>
                <a:ea typeface="Arial" panose="020B0604020202020204" pitchFamily="34" charset="0"/>
              </a:rPr>
              <a:t>. We </a:t>
            </a:r>
            <a:r>
              <a:rPr lang="en-GB" sz="2600" b="1" dirty="0">
                <a:solidFill>
                  <a:srgbClr val="FF0000"/>
                </a:solidFill>
                <a:latin typeface="Arial" panose="020B0604020202020204" pitchFamily="34" charset="0"/>
                <a:ea typeface="Arial" panose="020B0604020202020204" pitchFamily="34" charset="0"/>
              </a:rPr>
              <a:t>work and learn as a team </a:t>
            </a:r>
            <a:r>
              <a:rPr lang="en-GB" sz="2600" b="1" dirty="0">
                <a:latin typeface="Arial" panose="020B0604020202020204" pitchFamily="34" charset="0"/>
                <a:ea typeface="Arial" panose="020B0604020202020204" pitchFamily="34" charset="0"/>
              </a:rPr>
              <a:t>(children, adults and our community) to make sure we are </a:t>
            </a:r>
            <a:r>
              <a:rPr lang="en-GB" sz="2600" b="1" dirty="0">
                <a:solidFill>
                  <a:srgbClr val="FF33CC"/>
                </a:solidFill>
                <a:latin typeface="Arial" panose="020B0604020202020204" pitchFamily="34" charset="0"/>
                <a:ea typeface="Arial" panose="020B0604020202020204" pitchFamily="34" charset="0"/>
              </a:rPr>
              <a:t>successful and we help create bright futures for ourselves</a:t>
            </a:r>
            <a:r>
              <a:rPr lang="en-GB" sz="2600" b="1" dirty="0">
                <a:latin typeface="Arial" panose="020B0604020202020204" pitchFamily="34" charset="0"/>
                <a:ea typeface="Arial" panose="020B0604020202020204" pitchFamily="34" charset="0"/>
              </a:rPr>
              <a:t>. We work with our trusted adults, each other and our community to keep everyone </a:t>
            </a:r>
            <a:r>
              <a:rPr lang="en-GB" sz="2600" b="1" dirty="0">
                <a:solidFill>
                  <a:srgbClr val="00B050"/>
                </a:solidFill>
                <a:latin typeface="Arial" panose="020B0604020202020204" pitchFamily="34" charset="0"/>
                <a:ea typeface="Arial" panose="020B0604020202020204" pitchFamily="34" charset="0"/>
              </a:rPr>
              <a:t>safe and successful. </a:t>
            </a:r>
            <a:endParaRPr lang="en-GB" sz="2600" b="1" dirty="0" smtClean="0">
              <a:solidFill>
                <a:srgbClr val="00B050"/>
              </a:solidFill>
              <a:latin typeface="Arial" panose="020B0604020202020204" pitchFamily="34" charset="0"/>
              <a:ea typeface="Arial" panose="020B0604020202020204" pitchFamily="34" charset="0"/>
            </a:endParaRPr>
          </a:p>
          <a:p>
            <a:pPr marL="361315" marR="551815" indent="-6350">
              <a:lnSpc>
                <a:spcPct val="150000"/>
              </a:lnSpc>
              <a:spcAft>
                <a:spcPts val="15"/>
              </a:spcAft>
            </a:pPr>
            <a:endParaRPr lang="en-GB" sz="2600" b="1" dirty="0">
              <a:solidFill>
                <a:srgbClr val="00B050"/>
              </a:solidFill>
              <a:latin typeface="Arial" panose="020B0604020202020204" pitchFamily="34" charset="0"/>
              <a:ea typeface="Arial" panose="020B0604020202020204" pitchFamily="34" charset="0"/>
            </a:endParaRPr>
          </a:p>
          <a:p>
            <a:pPr marL="6350" marR="565785" indent="-6350" algn="r">
              <a:lnSpc>
                <a:spcPct val="107000"/>
              </a:lnSpc>
              <a:spcAft>
                <a:spcPts val="595"/>
              </a:spcAft>
            </a:pPr>
            <a:r>
              <a:rPr lang="en-GB" sz="2000" b="1" i="1" dirty="0">
                <a:latin typeface="Arial" panose="020B0604020202020204" pitchFamily="34" charset="0"/>
                <a:ea typeface="Arial" panose="020B0604020202020204" pitchFamily="34" charset="0"/>
              </a:rPr>
              <a:t>Created by School Council</a:t>
            </a:r>
            <a:r>
              <a:rPr lang="en-GB" sz="2000" b="1" dirty="0">
                <a:latin typeface="Arial" panose="020B0604020202020204" pitchFamily="34" charset="0"/>
                <a:ea typeface="Arial" panose="020B0604020202020204" pitchFamily="34" charset="0"/>
              </a:rPr>
              <a:t> </a:t>
            </a:r>
          </a:p>
        </p:txBody>
      </p:sp>
    </p:spTree>
    <p:extLst>
      <p:ext uri="{BB962C8B-B14F-4D97-AF65-F5344CB8AC3E}">
        <p14:creationId xmlns:p14="http://schemas.microsoft.com/office/powerpoint/2010/main" val="51612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1256" y="117566"/>
            <a:ext cx="11665133" cy="6275500"/>
          </a:xfrm>
          <a:prstGeom prst="rect">
            <a:avLst/>
          </a:prstGeom>
          <a:solidFill>
            <a:schemeClr val="bg1"/>
          </a:solidFill>
          <a:ln>
            <a:solidFill>
              <a:srgbClr val="0000FF"/>
            </a:solidFill>
          </a:ln>
        </p:spPr>
        <p:txBody>
          <a:bodyPr wrap="square">
            <a:spAutoFit/>
          </a:bodyPr>
          <a:lstStyle/>
          <a:p>
            <a:pPr marL="361315" indent="-6350">
              <a:lnSpc>
                <a:spcPct val="107000"/>
              </a:lnSpc>
              <a:spcAft>
                <a:spcPts val="580"/>
              </a:spcAft>
            </a:pPr>
            <a:endParaRPr lang="en-GB" sz="2400" b="1" u="sng" kern="0" dirty="0" smtClean="0">
              <a:solidFill>
                <a:srgbClr val="000000"/>
              </a:solidFill>
              <a:uFill>
                <a:solidFill>
                  <a:srgbClr val="000000"/>
                </a:solidFill>
              </a:uFill>
              <a:latin typeface="Arial" panose="020B0604020202020204" pitchFamily="34" charset="0"/>
              <a:ea typeface="Arial" panose="020B0604020202020204" pitchFamily="34" charset="0"/>
            </a:endParaRPr>
          </a:p>
          <a:p>
            <a:pPr marL="361315" indent="-6350">
              <a:lnSpc>
                <a:spcPct val="107000"/>
              </a:lnSpc>
              <a:spcAft>
                <a:spcPts val="580"/>
              </a:spcAft>
            </a:pPr>
            <a:endParaRPr lang="en-GB" sz="24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361315" indent="-6350">
              <a:lnSpc>
                <a:spcPct val="107000"/>
              </a:lnSpc>
              <a:spcAft>
                <a:spcPts val="580"/>
              </a:spcAft>
            </a:pPr>
            <a:endParaRPr lang="en-GB" sz="2400" b="1" u="sng" kern="0" dirty="0" smtClean="0">
              <a:solidFill>
                <a:srgbClr val="000000"/>
              </a:solidFill>
              <a:uFill>
                <a:solidFill>
                  <a:srgbClr val="000000"/>
                </a:solidFill>
              </a:uFill>
              <a:latin typeface="Arial" panose="020B0604020202020204" pitchFamily="34" charset="0"/>
              <a:ea typeface="Arial" panose="020B0604020202020204" pitchFamily="34" charset="0"/>
            </a:endParaRPr>
          </a:p>
          <a:p>
            <a:pPr marL="361315" indent="-6350">
              <a:lnSpc>
                <a:spcPct val="107000"/>
              </a:lnSpc>
              <a:spcAft>
                <a:spcPts val="580"/>
              </a:spcAft>
            </a:pPr>
            <a:endParaRPr lang="en-GB" sz="24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361315" indent="-6350">
              <a:lnSpc>
                <a:spcPct val="107000"/>
              </a:lnSpc>
              <a:spcAft>
                <a:spcPts val="580"/>
              </a:spcAft>
            </a:pPr>
            <a:r>
              <a:rPr lang="en-GB" sz="2400" b="1" u="sng" kern="0" dirty="0" smtClean="0">
                <a:solidFill>
                  <a:srgbClr val="000000"/>
                </a:solidFill>
                <a:uFill>
                  <a:solidFill>
                    <a:srgbClr val="000000"/>
                  </a:solidFill>
                </a:uFill>
                <a:latin typeface="Arial" panose="020B0604020202020204" pitchFamily="34" charset="0"/>
                <a:ea typeface="Arial" panose="020B0604020202020204" pitchFamily="34" charset="0"/>
              </a:rPr>
              <a:t>Barford’s </a:t>
            </a:r>
            <a:r>
              <a:rPr lang="en-GB" sz="2400" b="1" u="sng" kern="0" dirty="0">
                <a:solidFill>
                  <a:srgbClr val="000000"/>
                </a:solidFill>
                <a:uFill>
                  <a:solidFill>
                    <a:srgbClr val="000000"/>
                  </a:solidFill>
                </a:uFill>
                <a:latin typeface="Arial" panose="020B0604020202020204" pitchFamily="34" charset="0"/>
                <a:ea typeface="Arial" panose="020B0604020202020204" pitchFamily="34" charset="0"/>
              </a:rPr>
              <a:t>Values</a:t>
            </a:r>
            <a:r>
              <a:rPr lang="en-GB" sz="2400"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sz="24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361315" marR="357505" indent="-6350">
              <a:lnSpc>
                <a:spcPct val="150000"/>
              </a:lnSpc>
              <a:spcAft>
                <a:spcPts val="15"/>
              </a:spcAft>
            </a:pPr>
            <a:r>
              <a:rPr lang="en-GB" sz="2000" dirty="0">
                <a:solidFill>
                  <a:srgbClr val="000000"/>
                </a:solidFill>
                <a:latin typeface="Arial" panose="020B0604020202020204" pitchFamily="34" charset="0"/>
                <a:ea typeface="Arial" panose="020B0604020202020204" pitchFamily="34" charset="0"/>
              </a:rPr>
              <a:t>At Barford Primary School, our children’s education </a:t>
            </a:r>
            <a:endParaRPr lang="en-GB" sz="2000" dirty="0" smtClean="0">
              <a:solidFill>
                <a:srgbClr val="000000"/>
              </a:solidFill>
              <a:latin typeface="Arial" panose="020B0604020202020204" pitchFamily="34" charset="0"/>
              <a:ea typeface="Arial" panose="020B0604020202020204" pitchFamily="34" charset="0"/>
            </a:endParaRPr>
          </a:p>
          <a:p>
            <a:pPr marL="361315" marR="357505" indent="-6350">
              <a:lnSpc>
                <a:spcPct val="150000"/>
              </a:lnSpc>
              <a:spcAft>
                <a:spcPts val="15"/>
              </a:spcAft>
            </a:pPr>
            <a:r>
              <a:rPr lang="en-GB" sz="2000" dirty="0" smtClean="0">
                <a:solidFill>
                  <a:srgbClr val="000000"/>
                </a:solidFill>
                <a:latin typeface="Arial" panose="020B0604020202020204" pitchFamily="34" charset="0"/>
                <a:ea typeface="Arial" panose="020B0604020202020204" pitchFamily="34" charset="0"/>
              </a:rPr>
              <a:t>is </a:t>
            </a:r>
            <a:r>
              <a:rPr lang="en-GB" sz="2000" dirty="0">
                <a:solidFill>
                  <a:srgbClr val="000000"/>
                </a:solidFill>
                <a:latin typeface="Arial" panose="020B0604020202020204" pitchFamily="34" charset="0"/>
                <a:ea typeface="Arial" panose="020B0604020202020204" pitchFamily="34" charset="0"/>
              </a:rPr>
              <a:t>underpinned by the Barford Values which </a:t>
            </a:r>
            <a:endParaRPr lang="en-GB" sz="2000" dirty="0" smtClean="0">
              <a:solidFill>
                <a:srgbClr val="000000"/>
              </a:solidFill>
              <a:latin typeface="Arial" panose="020B0604020202020204" pitchFamily="34" charset="0"/>
              <a:ea typeface="Arial" panose="020B0604020202020204" pitchFamily="34" charset="0"/>
            </a:endParaRPr>
          </a:p>
          <a:p>
            <a:pPr marL="361315" marR="357505" indent="-6350">
              <a:lnSpc>
                <a:spcPct val="150000"/>
              </a:lnSpc>
              <a:spcAft>
                <a:spcPts val="15"/>
              </a:spcAft>
            </a:pPr>
            <a:r>
              <a:rPr lang="en-GB" sz="2000" dirty="0" smtClean="0">
                <a:solidFill>
                  <a:srgbClr val="000000"/>
                </a:solidFill>
                <a:latin typeface="Arial" panose="020B0604020202020204" pitchFamily="34" charset="0"/>
                <a:ea typeface="Arial" panose="020B0604020202020204" pitchFamily="34" charset="0"/>
              </a:rPr>
              <a:t>incorporate </a:t>
            </a:r>
            <a:r>
              <a:rPr lang="en-GB" sz="2000" dirty="0">
                <a:solidFill>
                  <a:srgbClr val="000000"/>
                </a:solidFill>
                <a:latin typeface="Arial" panose="020B0604020202020204" pitchFamily="34" charset="0"/>
                <a:ea typeface="Arial" panose="020B0604020202020204" pitchFamily="34" charset="0"/>
              </a:rPr>
              <a:t>all the essential characteristics we </a:t>
            </a:r>
            <a:endParaRPr lang="en-GB" sz="2000" dirty="0" smtClean="0">
              <a:solidFill>
                <a:srgbClr val="000000"/>
              </a:solidFill>
              <a:latin typeface="Arial" panose="020B0604020202020204" pitchFamily="34" charset="0"/>
              <a:ea typeface="Arial" panose="020B0604020202020204" pitchFamily="34" charset="0"/>
            </a:endParaRPr>
          </a:p>
          <a:p>
            <a:pPr marL="361315" marR="357505" indent="-6350">
              <a:lnSpc>
                <a:spcPct val="150000"/>
              </a:lnSpc>
              <a:spcAft>
                <a:spcPts val="15"/>
              </a:spcAft>
            </a:pPr>
            <a:r>
              <a:rPr lang="en-GB" sz="2000" dirty="0" smtClean="0">
                <a:solidFill>
                  <a:srgbClr val="000000"/>
                </a:solidFill>
                <a:latin typeface="Arial" panose="020B0604020202020204" pitchFamily="34" charset="0"/>
                <a:ea typeface="Arial" panose="020B0604020202020204" pitchFamily="34" charset="0"/>
              </a:rPr>
              <a:t>believe </a:t>
            </a:r>
            <a:r>
              <a:rPr lang="en-GB" sz="2000" dirty="0">
                <a:solidFill>
                  <a:srgbClr val="000000"/>
                </a:solidFill>
                <a:latin typeface="Arial" panose="020B0604020202020204" pitchFamily="34" charset="0"/>
                <a:ea typeface="Arial" panose="020B0604020202020204" pitchFamily="34" charset="0"/>
              </a:rPr>
              <a:t>our pupils require to lead happy, successful </a:t>
            </a:r>
            <a:endParaRPr lang="en-GB" sz="2000" dirty="0" smtClean="0">
              <a:solidFill>
                <a:srgbClr val="000000"/>
              </a:solidFill>
              <a:latin typeface="Arial" panose="020B0604020202020204" pitchFamily="34" charset="0"/>
              <a:ea typeface="Arial" panose="020B0604020202020204" pitchFamily="34" charset="0"/>
            </a:endParaRPr>
          </a:p>
          <a:p>
            <a:pPr marL="361315" marR="357505" indent="-6350">
              <a:lnSpc>
                <a:spcPct val="150000"/>
              </a:lnSpc>
              <a:spcAft>
                <a:spcPts val="15"/>
              </a:spcAft>
            </a:pPr>
            <a:r>
              <a:rPr lang="en-GB" sz="2000" dirty="0" smtClean="0">
                <a:solidFill>
                  <a:srgbClr val="000000"/>
                </a:solidFill>
                <a:latin typeface="Arial" panose="020B0604020202020204" pitchFamily="34" charset="0"/>
                <a:ea typeface="Arial" panose="020B0604020202020204" pitchFamily="34" charset="0"/>
              </a:rPr>
              <a:t>lives</a:t>
            </a:r>
            <a:r>
              <a:rPr lang="en-GB" sz="2000" dirty="0">
                <a:solidFill>
                  <a:srgbClr val="000000"/>
                </a:solidFill>
                <a:latin typeface="Arial" panose="020B0604020202020204" pitchFamily="34" charset="0"/>
                <a:ea typeface="Arial" panose="020B0604020202020204" pitchFamily="34" charset="0"/>
              </a:rPr>
              <a:t>.  </a:t>
            </a:r>
          </a:p>
          <a:p>
            <a:pPr marL="354965" marR="535305" indent="-6350">
              <a:lnSpc>
                <a:spcPct val="107000"/>
              </a:lnSpc>
              <a:spcAft>
                <a:spcPts val="575"/>
              </a:spcAft>
            </a:pPr>
            <a:r>
              <a:rPr lang="en-GB" sz="2000" dirty="0">
                <a:solidFill>
                  <a:srgbClr val="000000"/>
                </a:solidFill>
                <a:latin typeface="Arial" panose="020B0604020202020204" pitchFamily="34" charset="0"/>
                <a:ea typeface="Arial" panose="020B0604020202020204" pitchFamily="34" charset="0"/>
              </a:rPr>
              <a:t> </a:t>
            </a:r>
          </a:p>
          <a:p>
            <a:pPr marL="361315" marR="172085" indent="-6350">
              <a:lnSpc>
                <a:spcPct val="150000"/>
              </a:lnSpc>
              <a:spcAft>
                <a:spcPts val="15"/>
              </a:spcAft>
            </a:pPr>
            <a:endParaRPr lang="en-US" sz="2400" dirty="0" smtClean="0">
              <a:solidFill>
                <a:srgbClr val="000000"/>
              </a:solidFill>
              <a:latin typeface="Arial" panose="020B0604020202020204" pitchFamily="34" charset="0"/>
              <a:ea typeface="Arial" panose="020B0604020202020204" pitchFamily="34" charset="0"/>
            </a:endParaRPr>
          </a:p>
          <a:p>
            <a:pPr marL="361315" marR="172085" indent="-6350">
              <a:lnSpc>
                <a:spcPct val="150000"/>
              </a:lnSpc>
              <a:spcAft>
                <a:spcPts val="15"/>
              </a:spcAft>
            </a:pPr>
            <a:endParaRPr lang="en-US" sz="2400" dirty="0">
              <a:solidFill>
                <a:srgbClr val="000000"/>
              </a:solidFill>
              <a:latin typeface="Arial" panose="020B0604020202020204" pitchFamily="34" charset="0"/>
              <a:ea typeface="Arial" panose="020B0604020202020204" pitchFamily="34" charset="0"/>
            </a:endParaRPr>
          </a:p>
        </p:txBody>
      </p:sp>
      <p:pic>
        <p:nvPicPr>
          <p:cNvPr id="3" name="Picture 2"/>
          <p:cNvPicPr>
            <a:picLocks noChangeAspect="1"/>
          </p:cNvPicPr>
          <p:nvPr/>
        </p:nvPicPr>
        <p:blipFill rotWithShape="1">
          <a:blip r:embed="rId2"/>
          <a:srcRect l="19852" t="35646" r="22123"/>
          <a:stretch/>
        </p:blipFill>
        <p:spPr>
          <a:xfrm>
            <a:off x="6766560" y="484116"/>
            <a:ext cx="5016138" cy="5727020"/>
          </a:xfrm>
          <a:prstGeom prst="rect">
            <a:avLst/>
          </a:prstGeom>
        </p:spPr>
      </p:pic>
    </p:spTree>
    <p:extLst>
      <p:ext uri="{BB962C8B-B14F-4D97-AF65-F5344CB8AC3E}">
        <p14:creationId xmlns:p14="http://schemas.microsoft.com/office/powerpoint/2010/main" val="3854663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566057" y="554623"/>
            <a:ext cx="11242766" cy="3828740"/>
          </a:xfrm>
          <a:prstGeom prst="rect">
            <a:avLst/>
          </a:prstGeom>
          <a:solidFill>
            <a:schemeClr val="bg1"/>
          </a:solidFill>
          <a:ln w="38100">
            <a:solidFill>
              <a:srgbClr val="0000FF"/>
            </a:solidFill>
          </a:ln>
        </p:spPr>
        <p:txBody>
          <a:bodyPr wrap="square">
            <a:spAutoFit/>
          </a:bodyPr>
          <a:lstStyle/>
          <a:p>
            <a:pPr marL="361315" indent="-6350">
              <a:lnSpc>
                <a:spcPct val="107000"/>
              </a:lnSpc>
              <a:spcAft>
                <a:spcPts val="0"/>
              </a:spcAft>
            </a:pPr>
            <a:r>
              <a:rPr lang="en-GB" sz="2000" b="1" u="sng" kern="0" dirty="0">
                <a:solidFill>
                  <a:srgbClr val="000000"/>
                </a:solidFill>
                <a:uFill>
                  <a:solidFill>
                    <a:srgbClr val="000000"/>
                  </a:solidFill>
                </a:uFill>
                <a:latin typeface="Arial" panose="020B0604020202020204" pitchFamily="34" charset="0"/>
                <a:ea typeface="Arial" panose="020B0604020202020204" pitchFamily="34" charset="0"/>
              </a:rPr>
              <a:t>Lever Two - Learning Behaviours</a:t>
            </a:r>
            <a:r>
              <a:rPr lang="en-GB" sz="2000"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sz="20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812800" marR="535305" indent="-6350">
              <a:lnSpc>
                <a:spcPct val="107000"/>
              </a:lnSpc>
              <a:spcAft>
                <a:spcPts val="0"/>
              </a:spcAft>
            </a:pPr>
            <a:r>
              <a:rPr lang="en-GB" sz="2000" b="1" dirty="0">
                <a:solidFill>
                  <a:srgbClr val="000000"/>
                </a:solidFill>
                <a:latin typeface="Arial" panose="020B0604020202020204" pitchFamily="34" charset="0"/>
                <a:ea typeface="Arial" panose="020B0604020202020204" pitchFamily="34" charset="0"/>
              </a:rPr>
              <a:t> </a:t>
            </a:r>
            <a:endParaRPr lang="en-GB" sz="2000" dirty="0">
              <a:solidFill>
                <a:srgbClr val="000000"/>
              </a:solidFill>
              <a:latin typeface="Arial" panose="020B0604020202020204" pitchFamily="34" charset="0"/>
              <a:ea typeface="Arial" panose="020B0604020202020204" pitchFamily="34" charset="0"/>
            </a:endParaRPr>
          </a:p>
          <a:p>
            <a:pPr>
              <a:lnSpc>
                <a:spcPct val="200000"/>
              </a:lnSpc>
            </a:pPr>
            <a:r>
              <a:rPr lang="en-GB" sz="2000" dirty="0">
                <a:solidFill>
                  <a:srgbClr val="000000"/>
                </a:solidFill>
                <a:latin typeface="Arial" panose="020B0604020202020204" pitchFamily="34" charset="0"/>
                <a:ea typeface="Arial" panose="020B0604020202020204" pitchFamily="34" charset="0"/>
              </a:rPr>
              <a:t>To be a successful learner, children need to develop key aptitudes that will enable them to access all their learning to the fullest extent.  Our five key behaviours develop skills and attitudes to learning that put our children in good stead for the challenges they will meet throughout their lives.  We are helping to build successful futures for all our children by showing them how to be highly motivated learners. Adults are expected to nurture these behaviours</a:t>
            </a:r>
            <a:endParaRPr lang="en-GB" sz="2000" dirty="0"/>
          </a:p>
        </p:txBody>
      </p:sp>
      <p:pic>
        <p:nvPicPr>
          <p:cNvPr id="35" name="Picture 34"/>
          <p:cNvPicPr>
            <a:picLocks noChangeAspect="1"/>
          </p:cNvPicPr>
          <p:nvPr/>
        </p:nvPicPr>
        <p:blipFill>
          <a:blip r:embed="rId2"/>
          <a:stretch>
            <a:fillRect/>
          </a:stretch>
        </p:blipFill>
        <p:spPr>
          <a:xfrm>
            <a:off x="185720" y="4898571"/>
            <a:ext cx="11623103" cy="1599037"/>
          </a:xfrm>
          <a:prstGeom prst="rect">
            <a:avLst/>
          </a:prstGeom>
        </p:spPr>
      </p:pic>
    </p:spTree>
    <p:extLst>
      <p:ext uri="{BB962C8B-B14F-4D97-AF65-F5344CB8AC3E}">
        <p14:creationId xmlns:p14="http://schemas.microsoft.com/office/powerpoint/2010/main" val="41953877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3509" y="573825"/>
            <a:ext cx="11443062" cy="5917004"/>
          </a:xfrm>
          <a:prstGeom prst="rect">
            <a:avLst/>
          </a:prstGeom>
          <a:solidFill>
            <a:schemeClr val="bg1"/>
          </a:solidFill>
          <a:ln w="57150">
            <a:noFill/>
          </a:ln>
        </p:spPr>
        <p:txBody>
          <a:bodyPr wrap="square">
            <a:spAutoFit/>
          </a:bodyPr>
          <a:lstStyle/>
          <a:p>
            <a:pPr marL="361315" indent="-6350">
              <a:lnSpc>
                <a:spcPct val="150000"/>
              </a:lnSpc>
              <a:spcAft>
                <a:spcPts val="580"/>
              </a:spcAft>
            </a:pPr>
            <a:r>
              <a:rPr lang="en-GB" b="1" u="sng" kern="0" dirty="0">
                <a:solidFill>
                  <a:srgbClr val="000000"/>
                </a:solidFill>
                <a:uFill>
                  <a:solidFill>
                    <a:srgbClr val="000000"/>
                  </a:solidFill>
                </a:uFill>
                <a:latin typeface="Arial" panose="020B0604020202020204" pitchFamily="34" charset="0"/>
                <a:ea typeface="Arial" panose="020B0604020202020204" pitchFamily="34" charset="0"/>
              </a:rPr>
              <a:t>Lever Three - Character Education </a:t>
            </a:r>
            <a:r>
              <a:rPr lang="en-GB"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361315" marR="443865" indent="-6350">
              <a:lnSpc>
                <a:spcPct val="150000"/>
              </a:lnSpc>
              <a:spcAft>
                <a:spcPts val="15"/>
              </a:spcAft>
            </a:pPr>
            <a:r>
              <a:rPr lang="en-GB" dirty="0">
                <a:solidFill>
                  <a:srgbClr val="000000"/>
                </a:solidFill>
                <a:latin typeface="Arial" panose="020B0604020202020204" pitchFamily="34" charset="0"/>
                <a:ea typeface="Arial" panose="020B0604020202020204" pitchFamily="34" charset="0"/>
              </a:rPr>
              <a:t>Character education at Barford is built into the curriculum (as taught components) as well as outside of it. </a:t>
            </a:r>
          </a:p>
          <a:p>
            <a:pPr marL="354965" marR="535305" indent="-6350">
              <a:lnSpc>
                <a:spcPct val="150000"/>
              </a:lnSpc>
              <a:spcAft>
                <a:spcPts val="635"/>
              </a:spcAft>
            </a:pPr>
            <a:r>
              <a:rPr lang="en-GB" b="1" dirty="0">
                <a:solidFill>
                  <a:srgbClr val="000000"/>
                </a:solidFill>
                <a:latin typeface="Arial" panose="020B0604020202020204" pitchFamily="34" charset="0"/>
                <a:ea typeface="Arial" panose="020B0604020202020204" pitchFamily="34" charset="0"/>
              </a:rPr>
              <a:t> </a:t>
            </a:r>
            <a:endParaRPr lang="en-GB" dirty="0">
              <a:solidFill>
                <a:srgbClr val="000000"/>
              </a:solidFill>
              <a:latin typeface="Arial" panose="020B0604020202020204" pitchFamily="34" charset="0"/>
              <a:ea typeface="Arial" panose="020B0604020202020204" pitchFamily="34" charset="0"/>
            </a:endParaRPr>
          </a:p>
          <a:p>
            <a:pPr marL="361315" marR="172085" indent="-6350">
              <a:lnSpc>
                <a:spcPct val="150000"/>
              </a:lnSpc>
              <a:spcAft>
                <a:spcPts val="915"/>
              </a:spcAft>
            </a:pPr>
            <a:r>
              <a:rPr lang="en-GB" dirty="0">
                <a:solidFill>
                  <a:srgbClr val="000000"/>
                </a:solidFill>
                <a:latin typeface="Arial" panose="020B0604020202020204" pitchFamily="34" charset="0"/>
                <a:ea typeface="Arial" panose="020B0604020202020204" pitchFamily="34" charset="0"/>
              </a:rPr>
              <a:t>The ‘taught’ character curriculum: </a:t>
            </a:r>
          </a:p>
          <a:p>
            <a:pPr marL="342900" marR="199390" lvl="0" indent="-342900" fontAlgn="base">
              <a:lnSpc>
                <a:spcPct val="150000"/>
              </a:lnSpc>
              <a:spcAft>
                <a:spcPts val="410"/>
              </a:spcAft>
              <a:buClr>
                <a:srgbClr val="000000"/>
              </a:buClr>
              <a:buSzPts val="1200"/>
              <a:buFont typeface="Arial" panose="020B0604020202020204" pitchFamily="34" charset="0"/>
              <a:buChar char="•"/>
            </a:pPr>
            <a:r>
              <a:rPr lang="en-GB"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The school uses the Jigsaw scheme to support children’s development in PHSE. </a:t>
            </a:r>
          </a:p>
          <a:p>
            <a:pPr marL="680085" marR="779780" indent="-6350">
              <a:lnSpc>
                <a:spcPct val="150000"/>
              </a:lnSpc>
              <a:spcAft>
                <a:spcPts val="350"/>
              </a:spcAft>
            </a:pPr>
            <a:r>
              <a:rPr lang="en-GB" dirty="0">
                <a:solidFill>
                  <a:srgbClr val="202124"/>
                </a:solidFill>
                <a:latin typeface="Arial" panose="020B0604020202020204" pitchFamily="34" charset="0"/>
                <a:ea typeface="Arial" panose="020B0604020202020204" pitchFamily="34" charset="0"/>
              </a:rPr>
              <a:t>Jigsaw PSHE</a:t>
            </a:r>
            <a:r>
              <a:rPr lang="en-GB" dirty="0">
                <a:solidFill>
                  <a:srgbClr val="040C28"/>
                </a:solidFill>
                <a:latin typeface="Arial" panose="020B0604020202020204" pitchFamily="34" charset="0"/>
                <a:ea typeface="Arial" panose="020B0604020202020204" pitchFamily="34" charset="0"/>
              </a:rPr>
              <a:t> connects the pieces of Personal, Social, Health and </a:t>
            </a:r>
            <a:r>
              <a:rPr lang="en-GB" dirty="0" err="1">
                <a:solidFill>
                  <a:srgbClr val="040C28"/>
                </a:solidFill>
                <a:latin typeface="Arial" panose="020B0604020202020204" pitchFamily="34" charset="0"/>
                <a:ea typeface="Arial" panose="020B0604020202020204" pitchFamily="34" charset="0"/>
              </a:rPr>
              <a:t>WellBeing</a:t>
            </a:r>
            <a:r>
              <a:rPr lang="en-GB" dirty="0">
                <a:solidFill>
                  <a:srgbClr val="040C28"/>
                </a:solidFill>
                <a:latin typeface="Arial" panose="020B0604020202020204" pitchFamily="34" charset="0"/>
                <a:ea typeface="Arial" panose="020B0604020202020204" pitchFamily="34" charset="0"/>
              </a:rPr>
              <a:t> Education</a:t>
            </a:r>
            <a:r>
              <a:rPr lang="en-GB" dirty="0">
                <a:solidFill>
                  <a:srgbClr val="202124"/>
                </a:solidFill>
                <a:latin typeface="Arial" panose="020B0604020202020204" pitchFamily="34" charset="0"/>
                <a:ea typeface="Arial" panose="020B0604020202020204" pitchFamily="34" charset="0"/>
              </a:rPr>
              <a:t>. The programme teaches children and young people emotional literacy, social- and lifelong skills, RSE/RSHE and resilience in an age-appropriate manner.</a:t>
            </a:r>
            <a:r>
              <a:rPr lang="en-GB" dirty="0">
                <a:solidFill>
                  <a:srgbClr val="000000"/>
                </a:solidFill>
                <a:latin typeface="Arial" panose="020B0604020202020204" pitchFamily="34" charset="0"/>
                <a:ea typeface="Arial" panose="020B0604020202020204" pitchFamily="34" charset="0"/>
              </a:rPr>
              <a:t> </a:t>
            </a:r>
            <a:endParaRPr lang="en-GB" dirty="0" smtClean="0">
              <a:solidFill>
                <a:srgbClr val="000000"/>
              </a:solidFill>
              <a:latin typeface="Arial" panose="020B0604020202020204" pitchFamily="34" charset="0"/>
              <a:ea typeface="Arial" panose="020B0604020202020204" pitchFamily="34" charset="0"/>
            </a:endParaRPr>
          </a:p>
          <a:p>
            <a:pPr marL="680085" marR="779780" indent="-6350">
              <a:lnSpc>
                <a:spcPct val="150000"/>
              </a:lnSpc>
              <a:spcAft>
                <a:spcPts val="350"/>
              </a:spcAft>
            </a:pPr>
            <a:endParaRPr lang="en-GB" dirty="0">
              <a:solidFill>
                <a:srgbClr val="000000"/>
              </a:solidFill>
              <a:latin typeface="Arial" panose="020B0604020202020204" pitchFamily="34" charset="0"/>
              <a:ea typeface="Arial" panose="020B0604020202020204" pitchFamily="34" charset="0"/>
            </a:endParaRPr>
          </a:p>
          <a:p>
            <a:pPr marL="342900" marR="199390" lvl="0" indent="-342900" fontAlgn="base">
              <a:lnSpc>
                <a:spcPct val="150000"/>
              </a:lnSpc>
              <a:spcAft>
                <a:spcPts val="15"/>
              </a:spcAft>
              <a:buClr>
                <a:srgbClr val="000000"/>
              </a:buClr>
              <a:buSzPts val="1200"/>
              <a:buFont typeface="Arial" panose="020B0604020202020204" pitchFamily="34" charset="0"/>
              <a:buChar char="•"/>
            </a:pPr>
            <a:r>
              <a:rPr lang="en-GB"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Enrichment activities that include trips and visits, non- curricular courses or workshops. </a:t>
            </a:r>
            <a:endParaRPr lang="en-GB" dirty="0" smtClean="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R="199390" lvl="0" fontAlgn="base">
              <a:lnSpc>
                <a:spcPct val="150000"/>
              </a:lnSpc>
              <a:spcAft>
                <a:spcPts val="15"/>
              </a:spcAft>
              <a:buClr>
                <a:srgbClr val="000000"/>
              </a:buClr>
              <a:buSzPts val="1200"/>
            </a:pPr>
            <a:endParaRPr lang="en-GB"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endParaRPr>
          </a:p>
          <a:p>
            <a:pPr marL="342900" marR="199390" lvl="0" indent="-342900" fontAlgn="base">
              <a:lnSpc>
                <a:spcPct val="150000"/>
              </a:lnSpc>
              <a:spcAft>
                <a:spcPts val="430"/>
              </a:spcAft>
              <a:buClr>
                <a:srgbClr val="000000"/>
              </a:buClr>
              <a:buSzPts val="1200"/>
              <a:buFont typeface="Arial" panose="020B0604020202020204" pitchFamily="34" charset="0"/>
              <a:buChar char="•"/>
            </a:pPr>
            <a:r>
              <a:rPr lang="en-GB"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Extra-curricular programme (e.g. before- and after-school clubs) </a:t>
            </a:r>
          </a:p>
        </p:txBody>
      </p:sp>
    </p:spTree>
    <p:extLst>
      <p:ext uri="{BB962C8B-B14F-4D97-AF65-F5344CB8AC3E}">
        <p14:creationId xmlns:p14="http://schemas.microsoft.com/office/powerpoint/2010/main" val="31480924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62149" y="679269"/>
            <a:ext cx="10646228" cy="1107996"/>
          </a:xfrm>
          <a:prstGeom prst="rect">
            <a:avLst/>
          </a:prstGeom>
          <a:solidFill>
            <a:schemeClr val="bg1"/>
          </a:solidFill>
        </p:spPr>
        <p:txBody>
          <a:bodyPr wrap="square" rtlCol="0">
            <a:spAutoFit/>
          </a:bodyPr>
          <a:lstStyle/>
          <a:p>
            <a:pPr algn="ctr"/>
            <a:r>
              <a:rPr lang="en-US" sz="6600" dirty="0" smtClean="0"/>
              <a:t>Rewarding Good Behaviours</a:t>
            </a:r>
            <a:endParaRPr lang="en-GB" sz="6600" dirty="0"/>
          </a:p>
        </p:txBody>
      </p:sp>
      <p:pic>
        <p:nvPicPr>
          <p:cNvPr id="2" name="Picture 1"/>
          <p:cNvPicPr>
            <a:picLocks noChangeAspect="1"/>
          </p:cNvPicPr>
          <p:nvPr/>
        </p:nvPicPr>
        <p:blipFill>
          <a:blip r:embed="rId2"/>
          <a:stretch>
            <a:fillRect/>
          </a:stretch>
        </p:blipFill>
        <p:spPr>
          <a:xfrm>
            <a:off x="3787201" y="2353504"/>
            <a:ext cx="4033909" cy="3750116"/>
          </a:xfrm>
          <a:prstGeom prst="rect">
            <a:avLst/>
          </a:prstGeom>
        </p:spPr>
      </p:pic>
    </p:spTree>
    <p:extLst>
      <p:ext uri="{BB962C8B-B14F-4D97-AF65-F5344CB8AC3E}">
        <p14:creationId xmlns:p14="http://schemas.microsoft.com/office/powerpoint/2010/main" val="41604400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784" y="490684"/>
            <a:ext cx="6029917" cy="388696"/>
          </a:xfrm>
          <a:prstGeom prst="rect">
            <a:avLst/>
          </a:prstGeom>
          <a:solidFill>
            <a:schemeClr val="bg1"/>
          </a:solidFill>
          <a:ln>
            <a:solidFill>
              <a:srgbClr val="0000FF"/>
            </a:solidFill>
          </a:ln>
        </p:spPr>
        <p:txBody>
          <a:bodyPr wrap="square">
            <a:spAutoFit/>
          </a:bodyPr>
          <a:lstStyle/>
          <a:p>
            <a:pPr marL="123190" indent="-6350">
              <a:lnSpc>
                <a:spcPct val="107000"/>
              </a:lnSpc>
              <a:spcAft>
                <a:spcPts val="580"/>
              </a:spcAft>
            </a:pPr>
            <a:r>
              <a:rPr lang="en-GB" b="1" u="sng" kern="0" dirty="0">
                <a:solidFill>
                  <a:srgbClr val="000000"/>
                </a:solidFill>
                <a:uFill>
                  <a:solidFill>
                    <a:srgbClr val="000000"/>
                  </a:solidFill>
                </a:uFill>
                <a:latin typeface="Arial" panose="020B0604020202020204" pitchFamily="34" charset="0"/>
                <a:ea typeface="Arial" panose="020B0604020202020204" pitchFamily="34" charset="0"/>
              </a:rPr>
              <a:t>School behaviour systems, structures and routines</a:t>
            </a:r>
            <a:r>
              <a:rPr lang="en-GB"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b="1" u="sng" kern="0" dirty="0">
              <a:solidFill>
                <a:srgbClr val="000000"/>
              </a:solidFill>
              <a:uFill>
                <a:solidFill>
                  <a:srgbClr val="000000"/>
                </a:solidFill>
              </a:uFill>
              <a:latin typeface="Arial" panose="020B0604020202020204" pitchFamily="34" charset="0"/>
              <a:ea typeface="Arial" panose="020B0604020202020204" pitchFamily="34" charset="0"/>
            </a:endParaRPr>
          </a:p>
        </p:txBody>
      </p:sp>
      <p:sp>
        <p:nvSpPr>
          <p:cNvPr id="4" name="Rectangle 3"/>
          <p:cNvSpPr>
            <a:spLocks noChangeArrowheads="1"/>
          </p:cNvSpPr>
          <p:nvPr/>
        </p:nvSpPr>
        <p:spPr bwMode="auto">
          <a:xfrm>
            <a:off x="265612" y="913754"/>
            <a:ext cx="11502870" cy="4985980"/>
          </a:xfrm>
          <a:prstGeom prst="rect">
            <a:avLst/>
          </a:prstGeom>
          <a:solidFill>
            <a:schemeClr val="bg1"/>
          </a:solidFill>
          <a:ln w="38100">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sng" strike="noStrike" cap="none" normalizeH="0" baseline="0" dirty="0" smtClean="0">
                <a:ln>
                  <a:noFill/>
                </a:ln>
                <a:solidFill>
                  <a:srgbClr val="000000"/>
                </a:solidFill>
                <a:effectLst/>
                <a:latin typeface="Arial" panose="020B0604020202020204" pitchFamily="34" charset="0"/>
                <a:ea typeface="Arial" panose="020B0604020202020204" pitchFamily="34" charset="0"/>
              </a:rPr>
              <a:t>House Points </a:t>
            </a:r>
            <a:endParaRPr kumimoji="0" lang="en-GB" altLang="en-US"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All children in the school are allocated a place in one of the four houses </a:t>
            </a:r>
          </a:p>
          <a:p>
            <a:pPr marL="0" marR="0" lvl="0" indent="0" algn="ctr" defTabSz="914400" rtl="0" eaLnBrk="0" fontAlgn="base" latinLnBrk="0" hangingPunct="0">
              <a:lnSpc>
                <a:spcPct val="150000"/>
              </a:lnSpc>
              <a:spcBef>
                <a:spcPct val="0"/>
              </a:spcBef>
              <a:spcAft>
                <a:spcPct val="0"/>
              </a:spcAft>
              <a:buClrTx/>
              <a:buSzTx/>
              <a:buFontTx/>
              <a:buNone/>
              <a:tabLst/>
            </a:pPr>
            <a:r>
              <a:rPr kumimoji="0" lang="en-GB" altLang="en-US" sz="3600" b="1" i="0" u="none" strike="noStrike" cap="none" normalizeH="0" baseline="0" dirty="0" smtClean="0">
                <a:ln>
                  <a:noFill/>
                </a:ln>
                <a:solidFill>
                  <a:srgbClr val="FF0000"/>
                </a:solidFill>
                <a:effectLst/>
                <a:latin typeface="Arial" panose="020B0604020202020204" pitchFamily="34" charset="0"/>
                <a:ea typeface="Arial" panose="020B0604020202020204" pitchFamily="34" charset="0"/>
              </a:rPr>
              <a:t>Mars</a:t>
            </a:r>
            <a:r>
              <a:rPr kumimoji="0" lang="en-GB" altLang="en-US" sz="3600" b="1"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r>
              <a:rPr kumimoji="0" lang="en-GB" altLang="en-US" sz="3600" b="1" i="0" u="none" strike="noStrike" cap="none" normalizeH="0" baseline="0" dirty="0" smtClean="0">
                <a:ln>
                  <a:noFill/>
                </a:ln>
                <a:solidFill>
                  <a:srgbClr val="FFC000"/>
                </a:solidFill>
                <a:effectLst/>
                <a:latin typeface="Arial" panose="020B0604020202020204" pitchFamily="34" charset="0"/>
                <a:ea typeface="Arial" panose="020B0604020202020204" pitchFamily="34" charset="0"/>
              </a:rPr>
              <a:t>Jupitar</a:t>
            </a:r>
            <a:r>
              <a:rPr kumimoji="0" lang="en-GB" altLang="en-US" sz="3600" b="1"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r>
              <a:rPr kumimoji="0" lang="en-GB" altLang="en-US" sz="3600" b="1" i="0" u="none" strike="noStrike" cap="none" normalizeH="0" baseline="0" dirty="0" smtClean="0">
                <a:ln>
                  <a:noFill/>
                </a:ln>
                <a:solidFill>
                  <a:srgbClr val="0070C0"/>
                </a:solidFill>
                <a:effectLst/>
                <a:latin typeface="Arial" panose="020B0604020202020204" pitchFamily="34" charset="0"/>
                <a:ea typeface="Arial" panose="020B0604020202020204" pitchFamily="34" charset="0"/>
              </a:rPr>
              <a:t>Saturn</a:t>
            </a:r>
            <a:r>
              <a:rPr kumimoji="0" lang="en-GB" altLang="en-US" sz="3600"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and</a:t>
            </a:r>
            <a:r>
              <a:rPr kumimoji="0" lang="en-GB" altLang="en-US" sz="3600" b="0" i="0" u="none" strike="noStrike" cap="none" normalizeH="0" baseline="0" dirty="0" smtClean="0">
                <a:ln>
                  <a:noFill/>
                </a:ln>
                <a:solidFill>
                  <a:srgbClr val="00B050"/>
                </a:solidFill>
                <a:effectLst/>
                <a:latin typeface="Arial" panose="020B0604020202020204" pitchFamily="34" charset="0"/>
                <a:ea typeface="Arial" panose="020B0604020202020204" pitchFamily="34" charset="0"/>
              </a:rPr>
              <a:t> </a:t>
            </a:r>
            <a:r>
              <a:rPr kumimoji="0" lang="en-GB" altLang="en-US" sz="3600" b="1" i="0" u="none" strike="noStrike" cap="none" normalizeH="0" baseline="0" dirty="0" smtClean="0">
                <a:ln>
                  <a:noFill/>
                </a:ln>
                <a:solidFill>
                  <a:srgbClr val="00B050"/>
                </a:solidFill>
                <a:effectLst/>
                <a:latin typeface="Arial" panose="020B0604020202020204" pitchFamily="34" charset="0"/>
                <a:ea typeface="Arial" panose="020B0604020202020204" pitchFamily="34" charset="0"/>
              </a:rPr>
              <a:t>Venus</a:t>
            </a:r>
            <a:r>
              <a:rPr kumimoji="0" lang="en-GB" altLang="en-US" sz="3600"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When adults see children demonstrating one of the Barford Values, they will reward them with a blue house point token. Each class has a set of house point collection boxes where children deposit their token. House point monitors collect all the tokens once a week and add them to the large house point display in the main hall. Tokens winners are announced each Friday in the celebration assemblies. Children can also earn special green lunchtime house point tokens (see rewarding lunchtime behaviour for more details).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r>
              <a:rPr kumimoji="0" lang="en-GB" altLang="en-US" sz="1200" b="1"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3073" name="Picture 1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1530" y="5191717"/>
            <a:ext cx="1604426" cy="1233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8862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13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5641" y="507818"/>
            <a:ext cx="5571917" cy="27693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p:cNvSpPr>
            <a:spLocks noChangeArrowheads="1"/>
          </p:cNvSpPr>
          <p:nvPr/>
        </p:nvSpPr>
        <p:spPr bwMode="auto">
          <a:xfrm>
            <a:off x="428161" y="3446701"/>
            <a:ext cx="11408486" cy="2446824"/>
          </a:xfrm>
          <a:prstGeom prst="rect">
            <a:avLst/>
          </a:prstGeom>
          <a:solidFill>
            <a:schemeClr val="bg1"/>
          </a:solidFill>
          <a:ln w="38100">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1"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endParaRPr kumimoji="0" lang="en-GB" altLang="en-US"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In class the children can earn Dojo points as a reward for using one of the school’s </a:t>
            </a:r>
            <a:r>
              <a:rPr kumimoji="0" lang="en-GB" altLang="en-US" b="1" i="1" u="sng" strike="noStrike" cap="none" normalizeH="0" baseline="0" dirty="0" smtClean="0">
                <a:ln>
                  <a:noFill/>
                </a:ln>
                <a:solidFill>
                  <a:srgbClr val="000000"/>
                </a:solidFill>
                <a:effectLst/>
                <a:latin typeface="Arial" panose="020B0604020202020204" pitchFamily="34" charset="0"/>
                <a:ea typeface="Arial" panose="020B0604020202020204" pitchFamily="34" charset="0"/>
              </a:rPr>
              <a:t>learning behaviours</a:t>
            </a:r>
            <a:r>
              <a:rPr kumimoji="0" lang="en-GB" altLang="en-US"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This is a purely a positive recognition strategy.  </a:t>
            </a:r>
            <a:endParaRPr kumimoji="0" lang="en-GB" altLang="en-US"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 </a:t>
            </a:r>
            <a:endParaRPr kumimoji="0" lang="en-GB" altLang="en-US"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Arial" panose="020B0604020202020204" pitchFamily="34" charset="0"/>
                <a:ea typeface="Arial" panose="020B0604020202020204" pitchFamily="34" charset="0"/>
              </a:rPr>
              <a:t>Dojo points are cumulative and are collected across the week. Two children with the highest number of Dojo points in each class are invited to choose a prize from the Dojo prize cupboard (run by children). </a:t>
            </a:r>
            <a:endParaRPr kumimoji="0" lang="en-GB" altLang="en-US"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607001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131" y="854684"/>
            <a:ext cx="11625943" cy="5075172"/>
          </a:xfrm>
          <a:prstGeom prst="rect">
            <a:avLst/>
          </a:prstGeom>
          <a:solidFill>
            <a:schemeClr val="bg1"/>
          </a:solidFill>
          <a:ln w="38100">
            <a:noFill/>
          </a:ln>
        </p:spPr>
        <p:txBody>
          <a:bodyPr wrap="square">
            <a:spAutoFit/>
          </a:bodyPr>
          <a:lstStyle/>
          <a:p>
            <a:pPr marL="123190" indent="-6350">
              <a:lnSpc>
                <a:spcPct val="200000"/>
              </a:lnSpc>
              <a:spcAft>
                <a:spcPts val="95"/>
              </a:spcAft>
            </a:pPr>
            <a:r>
              <a:rPr lang="en-GB" sz="2000" b="1" u="sng" kern="0" dirty="0">
                <a:solidFill>
                  <a:srgbClr val="000000"/>
                </a:solidFill>
                <a:uFill>
                  <a:solidFill>
                    <a:srgbClr val="000000"/>
                  </a:solidFill>
                </a:uFill>
                <a:latin typeface="Arial" panose="020B0604020202020204" pitchFamily="34" charset="0"/>
                <a:ea typeface="Arial" panose="020B0604020202020204" pitchFamily="34" charset="0"/>
              </a:rPr>
              <a:t>Use of the Great to be Gold Board</a:t>
            </a:r>
            <a:r>
              <a:rPr lang="en-GB" sz="2000"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sz="20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126365" marR="535305" indent="-6350">
              <a:lnSpc>
                <a:spcPct val="200000"/>
              </a:lnSpc>
              <a:spcAft>
                <a:spcPts val="40"/>
              </a:spcAft>
            </a:pPr>
            <a:r>
              <a:rPr lang="en-GB" sz="2000" b="1" dirty="0">
                <a:solidFill>
                  <a:srgbClr val="000000"/>
                </a:solidFill>
                <a:latin typeface="Arial" panose="020B0604020202020204" pitchFamily="34" charset="0"/>
                <a:ea typeface="Arial" panose="020B0604020202020204" pitchFamily="34" charset="0"/>
              </a:rPr>
              <a:t> </a:t>
            </a:r>
            <a:endParaRPr lang="en-GB" sz="2000" dirty="0">
              <a:solidFill>
                <a:srgbClr val="000000"/>
              </a:solidFill>
              <a:latin typeface="Arial" panose="020B0604020202020204" pitchFamily="34" charset="0"/>
              <a:ea typeface="Arial" panose="020B0604020202020204" pitchFamily="34" charset="0"/>
            </a:endParaRPr>
          </a:p>
          <a:p>
            <a:pPr marL="342900" marR="236220" lvl="0" indent="-342900" fontAlgn="base">
              <a:lnSpc>
                <a:spcPct val="200000"/>
              </a:lnSpc>
              <a:spcAft>
                <a:spcPts val="575"/>
              </a:spcAft>
              <a:buClr>
                <a:srgbClr val="000000"/>
              </a:buClr>
              <a:buSzPts val="1200"/>
              <a:buFont typeface="Arial" panose="020B0604020202020204" pitchFamily="34" charset="0"/>
              <a:buChar char="•"/>
            </a:pP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All classes from Early Years to Year 6 use the Great to Gold Board!</a:t>
            </a:r>
            <a:r>
              <a:rPr lang="en-GB" sz="2000" u="none" strike="noStrike" dirty="0" smtClean="0">
                <a:solidFill>
                  <a:srgbClr val="000000"/>
                </a:solidFill>
                <a:effectLst/>
                <a:uFill>
                  <a:solidFill>
                    <a:srgbClr val="000000"/>
                  </a:solidFill>
                </a:uFill>
                <a:latin typeface="Calibri" panose="020F0502020204030204" pitchFamily="34" charset="0"/>
                <a:ea typeface="Calibri" panose="020F0502020204030204" pitchFamily="34" charset="0"/>
                <a:cs typeface="Arial" panose="020B0604020202020204" pitchFamily="34" charset="0"/>
              </a:rPr>
              <a:t> </a:t>
            </a: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p>
          <a:p>
            <a:pPr marL="342900" marR="236220" lvl="0" indent="-342900" fontAlgn="base">
              <a:lnSpc>
                <a:spcPct val="200000"/>
              </a:lnSpc>
              <a:spcAft>
                <a:spcPts val="485"/>
              </a:spcAft>
              <a:buClr>
                <a:srgbClr val="000000"/>
              </a:buClr>
              <a:buSzPts val="1200"/>
              <a:buFont typeface="Arial" panose="020B0604020202020204" pitchFamily="34" charset="0"/>
              <a:buChar char="•"/>
            </a:pP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Every child starts the day on </a:t>
            </a:r>
            <a:r>
              <a:rPr lang="en-GB" sz="2000" b="1" dirty="0">
                <a:solidFill>
                  <a:srgbClr val="33CC33"/>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green.</a:t>
            </a: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p>
          <a:p>
            <a:pPr marL="342900" marR="236220" lvl="0" indent="-342900" fontAlgn="base">
              <a:lnSpc>
                <a:spcPct val="200000"/>
              </a:lnSpc>
              <a:spcAft>
                <a:spcPts val="15"/>
              </a:spcAft>
              <a:buClr>
                <a:srgbClr val="000000"/>
              </a:buClr>
              <a:buSzPts val="1200"/>
              <a:buFont typeface="Arial" panose="020B0604020202020204" pitchFamily="34" charset="0"/>
              <a:buChar char="•"/>
            </a:pP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Children can be moved up into silver and gold for showing excellent classroom behaviours.   </a:t>
            </a:r>
          </a:p>
          <a:p>
            <a:pPr marL="342900" marR="236220" lvl="0" indent="-342900" fontAlgn="base">
              <a:lnSpc>
                <a:spcPct val="200000"/>
              </a:lnSpc>
              <a:spcAft>
                <a:spcPts val="15"/>
              </a:spcAft>
              <a:buClr>
                <a:srgbClr val="000000"/>
              </a:buClr>
              <a:buSzPts val="1200"/>
              <a:buFont typeface="Arial" panose="020B0604020202020204" pitchFamily="34" charset="0"/>
              <a:buChar char="•"/>
            </a:pP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If child reaches </a:t>
            </a:r>
            <a:r>
              <a:rPr lang="en-GB" sz="2000" b="1" dirty="0">
                <a:solidFill>
                  <a:srgbClr val="CC99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gold</a:t>
            </a:r>
            <a:r>
              <a:rPr lang="en-GB" sz="2000" dirty="0">
                <a:solidFill>
                  <a:srgbClr val="CC99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a:t>
            </a: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at either the end of a morning or end of the day- they will receive a </a:t>
            </a:r>
            <a:r>
              <a:rPr lang="en-GB" sz="2000" b="1" u="sng"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gold sticker</a:t>
            </a:r>
            <a:r>
              <a:rPr lang="en-GB" sz="20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 The teacher will record this on SLEUTH and speak to the parent (on that day) to share the good news. </a:t>
            </a:r>
          </a:p>
        </p:txBody>
      </p:sp>
      <p:pic>
        <p:nvPicPr>
          <p:cNvPr id="3" name="Picture 2"/>
          <p:cNvPicPr>
            <a:picLocks noChangeAspect="1"/>
          </p:cNvPicPr>
          <p:nvPr/>
        </p:nvPicPr>
        <p:blipFill>
          <a:blip r:embed="rId2"/>
          <a:stretch>
            <a:fillRect/>
          </a:stretch>
        </p:blipFill>
        <p:spPr>
          <a:xfrm>
            <a:off x="8694186" y="958524"/>
            <a:ext cx="2881675" cy="2433746"/>
          </a:xfrm>
          <a:prstGeom prst="rect">
            <a:avLst/>
          </a:prstGeom>
        </p:spPr>
      </p:pic>
    </p:spTree>
    <p:extLst>
      <p:ext uri="{BB962C8B-B14F-4D97-AF65-F5344CB8AC3E}">
        <p14:creationId xmlns:p14="http://schemas.microsoft.com/office/powerpoint/2010/main" val="115556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131" y="854684"/>
            <a:ext cx="11625943" cy="1808444"/>
          </a:xfrm>
          <a:prstGeom prst="rect">
            <a:avLst/>
          </a:prstGeom>
          <a:solidFill>
            <a:schemeClr val="bg1"/>
          </a:solidFill>
          <a:ln w="38100">
            <a:noFill/>
          </a:ln>
        </p:spPr>
        <p:txBody>
          <a:bodyPr wrap="square">
            <a:spAutoFit/>
          </a:bodyPr>
          <a:lstStyle/>
          <a:p>
            <a:pPr marL="123190" indent="-6350" algn="ctr">
              <a:lnSpc>
                <a:spcPct val="200000"/>
              </a:lnSpc>
              <a:spcAft>
                <a:spcPts val="95"/>
              </a:spcAft>
            </a:pPr>
            <a:r>
              <a:rPr lang="en-US" sz="6600" dirty="0" smtClean="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Celebration Assemblies</a:t>
            </a:r>
            <a:endParaRPr lang="en-GB" sz="66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817165" y="3057409"/>
            <a:ext cx="6279438" cy="3194801"/>
          </a:xfrm>
          <a:prstGeom prst="rect">
            <a:avLst/>
          </a:prstGeom>
        </p:spPr>
      </p:pic>
    </p:spTree>
    <p:extLst>
      <p:ext uri="{BB962C8B-B14F-4D97-AF65-F5344CB8AC3E}">
        <p14:creationId xmlns:p14="http://schemas.microsoft.com/office/powerpoint/2010/main" val="24356293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62149" y="679269"/>
            <a:ext cx="10646228" cy="1107996"/>
          </a:xfrm>
          <a:prstGeom prst="rect">
            <a:avLst/>
          </a:prstGeom>
          <a:solidFill>
            <a:schemeClr val="bg1"/>
          </a:solidFill>
        </p:spPr>
        <p:txBody>
          <a:bodyPr wrap="square" rtlCol="0">
            <a:spAutoFit/>
          </a:bodyPr>
          <a:lstStyle/>
          <a:p>
            <a:pPr algn="ctr"/>
            <a:r>
              <a:rPr lang="en-US" sz="6600" dirty="0" smtClean="0"/>
              <a:t>Sanctions</a:t>
            </a:r>
            <a:endParaRPr lang="en-GB" sz="6600" dirty="0"/>
          </a:p>
        </p:txBody>
      </p:sp>
      <p:sp>
        <p:nvSpPr>
          <p:cNvPr id="4" name="TextBox 3"/>
          <p:cNvSpPr txBox="1"/>
          <p:nvPr/>
        </p:nvSpPr>
        <p:spPr>
          <a:xfrm>
            <a:off x="744583" y="2472146"/>
            <a:ext cx="10763794" cy="1323439"/>
          </a:xfrm>
          <a:prstGeom prst="rect">
            <a:avLst/>
          </a:prstGeom>
          <a:solidFill>
            <a:schemeClr val="bg1"/>
          </a:solidFill>
        </p:spPr>
        <p:txBody>
          <a:bodyPr wrap="square" rtlCol="0">
            <a:spAutoFit/>
          </a:bodyPr>
          <a:lstStyle/>
          <a:p>
            <a:pPr algn="ctr"/>
            <a:r>
              <a:rPr lang="en-US" sz="4000" dirty="0" smtClean="0"/>
              <a:t>When </a:t>
            </a:r>
            <a:r>
              <a:rPr lang="en-US" sz="4000" dirty="0"/>
              <a:t>low-level behaviour is unacceptable and disrupting </a:t>
            </a:r>
            <a:r>
              <a:rPr lang="en-US" sz="4000" dirty="0" smtClean="0"/>
              <a:t>learning</a:t>
            </a:r>
            <a:endParaRPr lang="en-GB" dirty="0"/>
          </a:p>
        </p:txBody>
      </p:sp>
    </p:spTree>
    <p:extLst>
      <p:ext uri="{BB962C8B-B14F-4D97-AF65-F5344CB8AC3E}">
        <p14:creationId xmlns:p14="http://schemas.microsoft.com/office/powerpoint/2010/main" val="122986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697" y="235132"/>
            <a:ext cx="11456126" cy="6417141"/>
          </a:xfrm>
          <a:prstGeom prst="rect">
            <a:avLst/>
          </a:prstGeom>
          <a:solidFill>
            <a:schemeClr val="bg1"/>
          </a:solidFill>
        </p:spPr>
        <p:txBody>
          <a:bodyPr wrap="square" rtlCol="0">
            <a:spAutoFit/>
          </a:bodyPr>
          <a:lstStyle/>
          <a:p>
            <a:pPr algn="ctr">
              <a:lnSpc>
                <a:spcPct val="150000"/>
              </a:lnSpc>
            </a:pPr>
            <a:r>
              <a:rPr lang="en-US" sz="2400" b="1" u="sng" dirty="0" smtClean="0"/>
              <a:t>Coaching and supporting children</a:t>
            </a:r>
            <a:endParaRPr lang="en-US" sz="2400" dirty="0" smtClean="0"/>
          </a:p>
          <a:p>
            <a:pPr>
              <a:lnSpc>
                <a:spcPct val="150000"/>
              </a:lnSpc>
            </a:pPr>
            <a:r>
              <a:rPr lang="en-US" sz="2400" dirty="0" smtClean="0"/>
              <a:t>Aim - Child </a:t>
            </a:r>
            <a:r>
              <a:rPr lang="en-US" sz="2400" dirty="0"/>
              <a:t>returns to learning and staff focus on the positive behaviour being displayed.</a:t>
            </a:r>
            <a:endParaRPr lang="en-GB" sz="2400" dirty="0"/>
          </a:p>
          <a:p>
            <a:pPr>
              <a:lnSpc>
                <a:spcPct val="150000"/>
              </a:lnSpc>
            </a:pPr>
            <a:endParaRPr lang="en-US" sz="1000" dirty="0"/>
          </a:p>
          <a:p>
            <a:pPr marL="342900" indent="-342900">
              <a:lnSpc>
                <a:spcPct val="150000"/>
              </a:lnSpc>
              <a:buFont typeface="Arial" panose="020B0604020202020204" pitchFamily="34" charset="0"/>
              <a:buChar char="•"/>
            </a:pPr>
            <a:r>
              <a:rPr lang="en-US" sz="2400" dirty="0">
                <a:solidFill>
                  <a:srgbClr val="0000FF"/>
                </a:solidFill>
              </a:rPr>
              <a:t>The adult will give expectation </a:t>
            </a:r>
            <a:r>
              <a:rPr lang="en-US" sz="2400" dirty="0" smtClean="0">
                <a:solidFill>
                  <a:srgbClr val="0000FF"/>
                </a:solidFill>
              </a:rPr>
              <a:t>reminder</a:t>
            </a:r>
          </a:p>
          <a:p>
            <a:pPr marL="342900" indent="-342900">
              <a:lnSpc>
                <a:spcPct val="150000"/>
              </a:lnSpc>
              <a:buFont typeface="Arial" panose="020B0604020202020204" pitchFamily="34" charset="0"/>
              <a:buChar char="•"/>
            </a:pPr>
            <a:r>
              <a:rPr lang="en-US" sz="2400" dirty="0" smtClean="0"/>
              <a:t>Explain </a:t>
            </a:r>
            <a:r>
              <a:rPr lang="en-US" sz="2400" dirty="0"/>
              <a:t>expected </a:t>
            </a:r>
            <a:r>
              <a:rPr lang="en-US" sz="2400" dirty="0" smtClean="0"/>
              <a:t>behaviour</a:t>
            </a:r>
          </a:p>
          <a:p>
            <a:pPr marL="342900" indent="-342900">
              <a:lnSpc>
                <a:spcPct val="150000"/>
              </a:lnSpc>
              <a:buFont typeface="Arial" panose="020B0604020202020204" pitchFamily="34" charset="0"/>
              <a:buChar char="•"/>
            </a:pPr>
            <a:r>
              <a:rPr lang="en-US" sz="2400" dirty="0">
                <a:solidFill>
                  <a:srgbClr val="0000FF"/>
                </a:solidFill>
              </a:rPr>
              <a:t>D</a:t>
            </a:r>
            <a:r>
              <a:rPr lang="en-US" sz="2400" dirty="0" smtClean="0">
                <a:solidFill>
                  <a:srgbClr val="0000FF"/>
                </a:solidFill>
              </a:rPr>
              <a:t>ouble </a:t>
            </a:r>
            <a:r>
              <a:rPr lang="en-US" sz="2400" dirty="0">
                <a:solidFill>
                  <a:srgbClr val="0000FF"/>
                </a:solidFill>
              </a:rPr>
              <a:t>checks for emotional / understanding issues. </a:t>
            </a:r>
            <a:endParaRPr lang="en-US" sz="2400" dirty="0" smtClean="0">
              <a:solidFill>
                <a:srgbClr val="0000FF"/>
              </a:solidFill>
            </a:endParaRPr>
          </a:p>
          <a:p>
            <a:pPr marL="342900" indent="-342900">
              <a:lnSpc>
                <a:spcPct val="150000"/>
              </a:lnSpc>
              <a:buFont typeface="Arial" panose="020B0604020202020204" pitchFamily="34" charset="0"/>
              <a:buChar char="•"/>
            </a:pPr>
            <a:r>
              <a:rPr lang="en-US" sz="2400" dirty="0" smtClean="0"/>
              <a:t>Adult </a:t>
            </a:r>
            <a:r>
              <a:rPr lang="en-US" sz="2400" dirty="0"/>
              <a:t>must give the child take up time and </a:t>
            </a:r>
            <a:r>
              <a:rPr lang="en-US" sz="2400" dirty="0" smtClean="0"/>
              <a:t>strategies.</a:t>
            </a:r>
          </a:p>
          <a:p>
            <a:pPr marL="342900" indent="-342900">
              <a:lnSpc>
                <a:spcPct val="150000"/>
              </a:lnSpc>
              <a:buFont typeface="Arial" panose="020B0604020202020204" pitchFamily="34" charset="0"/>
              <a:buChar char="•"/>
            </a:pPr>
            <a:r>
              <a:rPr lang="en-US" sz="2400" dirty="0" smtClean="0">
                <a:solidFill>
                  <a:srgbClr val="0000FF"/>
                </a:solidFill>
              </a:rPr>
              <a:t>The </a:t>
            </a:r>
            <a:r>
              <a:rPr lang="en-US" sz="2400" dirty="0">
                <a:solidFill>
                  <a:srgbClr val="0000FF"/>
                </a:solidFill>
              </a:rPr>
              <a:t>adults to use a range of strategies to </a:t>
            </a:r>
            <a:r>
              <a:rPr lang="en-US" sz="2400" dirty="0" smtClean="0">
                <a:solidFill>
                  <a:srgbClr val="0000FF"/>
                </a:solidFill>
              </a:rPr>
              <a:t>de-escalate </a:t>
            </a:r>
            <a:r>
              <a:rPr lang="en-US" sz="2400" dirty="0">
                <a:solidFill>
                  <a:srgbClr val="0000FF"/>
                </a:solidFill>
              </a:rPr>
              <a:t>behaviour that are appropriate for </a:t>
            </a:r>
            <a:r>
              <a:rPr lang="en-US" sz="2400" dirty="0" smtClean="0">
                <a:solidFill>
                  <a:srgbClr val="0000FF"/>
                </a:solidFill>
              </a:rPr>
              <a:t>the age of the child. </a:t>
            </a:r>
          </a:p>
          <a:p>
            <a:pPr marL="342900" indent="-342900">
              <a:lnSpc>
                <a:spcPct val="150000"/>
              </a:lnSpc>
              <a:buFont typeface="Arial" panose="020B0604020202020204" pitchFamily="34" charset="0"/>
              <a:buChar char="•"/>
            </a:pPr>
            <a:r>
              <a:rPr lang="en-US" sz="2400" dirty="0" smtClean="0"/>
              <a:t>The </a:t>
            </a:r>
            <a:r>
              <a:rPr lang="en-US" sz="2400" dirty="0"/>
              <a:t>adult scaffolds a short reflect time and models expectations for the child's behaviour. </a:t>
            </a:r>
            <a:endParaRPr lang="en-US" sz="2400" dirty="0" smtClean="0">
              <a:solidFill>
                <a:srgbClr val="0000FF"/>
              </a:solidFill>
            </a:endParaRPr>
          </a:p>
          <a:p>
            <a:pPr marL="342900" indent="-342900">
              <a:lnSpc>
                <a:spcPct val="150000"/>
              </a:lnSpc>
              <a:buFont typeface="Arial" panose="020B0604020202020204" pitchFamily="34" charset="0"/>
              <a:buChar char="•"/>
            </a:pPr>
            <a:r>
              <a:rPr lang="en-US" sz="2400" dirty="0">
                <a:solidFill>
                  <a:srgbClr val="0000FF"/>
                </a:solidFill>
              </a:rPr>
              <a:t>Child returns to learning and staff focus on the positive behaviour being displayed</a:t>
            </a:r>
            <a:r>
              <a:rPr lang="en-US" sz="2400" dirty="0" smtClean="0">
                <a:solidFill>
                  <a:srgbClr val="0000FF"/>
                </a:solidFill>
              </a:rPr>
              <a:t>.</a:t>
            </a:r>
            <a:endParaRPr lang="en-GB" sz="2400" dirty="0">
              <a:solidFill>
                <a:srgbClr val="0000FF"/>
              </a:solidFill>
            </a:endParaRPr>
          </a:p>
        </p:txBody>
      </p:sp>
    </p:spTree>
    <p:extLst>
      <p:ext uri="{BB962C8B-B14F-4D97-AF65-F5344CB8AC3E}">
        <p14:creationId xmlns:p14="http://schemas.microsoft.com/office/powerpoint/2010/main" val="617270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697" y="235132"/>
            <a:ext cx="11456126" cy="5516895"/>
          </a:xfrm>
          <a:prstGeom prst="rect">
            <a:avLst/>
          </a:prstGeom>
          <a:solidFill>
            <a:schemeClr val="bg1"/>
          </a:solidFill>
        </p:spPr>
        <p:txBody>
          <a:bodyPr wrap="square" rtlCol="0">
            <a:spAutoFit/>
          </a:bodyPr>
          <a:lstStyle/>
          <a:p>
            <a:pPr>
              <a:lnSpc>
                <a:spcPct val="150000"/>
              </a:lnSpc>
            </a:pPr>
            <a:r>
              <a:rPr lang="en-US" sz="2800" dirty="0" smtClean="0"/>
              <a:t>We place  a huge emphasis on the importance of learning.</a:t>
            </a:r>
          </a:p>
          <a:p>
            <a:pPr>
              <a:lnSpc>
                <a:spcPct val="150000"/>
              </a:lnSpc>
            </a:pPr>
            <a:r>
              <a:rPr lang="en-US" sz="2800" dirty="0" smtClean="0"/>
              <a:t>We always tackle any disruption to learning quickly and effectively. </a:t>
            </a:r>
          </a:p>
          <a:p>
            <a:pPr>
              <a:lnSpc>
                <a:spcPct val="150000"/>
              </a:lnSpc>
            </a:pPr>
            <a:r>
              <a:rPr lang="en-US" sz="2800" dirty="0" smtClean="0"/>
              <a:t>We want to help children make lasting changes to the choices they make.</a:t>
            </a:r>
          </a:p>
          <a:p>
            <a:pPr algn="ctr">
              <a:lnSpc>
                <a:spcPct val="150000"/>
              </a:lnSpc>
            </a:pPr>
            <a:r>
              <a:rPr lang="en-US" sz="2800" dirty="0" smtClean="0">
                <a:solidFill>
                  <a:srgbClr val="FF33CC"/>
                </a:solidFill>
              </a:rPr>
              <a:t>When we see behaviour disrupting the learning:</a:t>
            </a:r>
          </a:p>
          <a:p>
            <a:pPr algn="ctr">
              <a:lnSpc>
                <a:spcPct val="150000"/>
              </a:lnSpc>
            </a:pPr>
            <a:r>
              <a:rPr lang="en-US" sz="2800" dirty="0" smtClean="0">
                <a:solidFill>
                  <a:srgbClr val="FF33CC"/>
                </a:solidFill>
              </a:rPr>
              <a:t>EYFS - 1 minute =1 minute</a:t>
            </a:r>
          </a:p>
          <a:p>
            <a:pPr algn="ctr">
              <a:lnSpc>
                <a:spcPct val="150000"/>
              </a:lnSpc>
            </a:pPr>
            <a:r>
              <a:rPr lang="en-US" sz="2800" dirty="0" smtClean="0">
                <a:solidFill>
                  <a:srgbClr val="FF33CC"/>
                </a:solidFill>
              </a:rPr>
              <a:t>Key Stage 1 &amp;2  </a:t>
            </a:r>
            <a:r>
              <a:rPr lang="en-US" sz="2800" dirty="0">
                <a:solidFill>
                  <a:srgbClr val="FF33CC"/>
                </a:solidFill>
              </a:rPr>
              <a:t> </a:t>
            </a:r>
            <a:r>
              <a:rPr lang="en-US" sz="2800" dirty="0" smtClean="0">
                <a:solidFill>
                  <a:srgbClr val="FF33CC"/>
                </a:solidFill>
              </a:rPr>
              <a:t>- 1 minute = 5 minutes</a:t>
            </a:r>
          </a:p>
          <a:p>
            <a:pPr>
              <a:lnSpc>
                <a:spcPct val="150000"/>
              </a:lnSpc>
            </a:pPr>
            <a:endParaRPr lang="en-US" sz="1100" dirty="0">
              <a:solidFill>
                <a:srgbClr val="0000FF"/>
              </a:solidFill>
            </a:endParaRPr>
          </a:p>
          <a:p>
            <a:pPr algn="ctr">
              <a:lnSpc>
                <a:spcPct val="150000"/>
              </a:lnSpc>
            </a:pPr>
            <a:r>
              <a:rPr lang="en-US" sz="2800" dirty="0" smtClean="0"/>
              <a:t>This has had a very positive impact in reducing disruptive behaviours in the classrooms.</a:t>
            </a:r>
            <a:endParaRPr lang="en-GB" sz="2800" dirty="0"/>
          </a:p>
        </p:txBody>
      </p:sp>
    </p:spTree>
    <p:extLst>
      <p:ext uri="{BB962C8B-B14F-4D97-AF65-F5344CB8AC3E}">
        <p14:creationId xmlns:p14="http://schemas.microsoft.com/office/powerpoint/2010/main" val="14130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9302" y="431568"/>
            <a:ext cx="11203578" cy="5740289"/>
          </a:xfrm>
          <a:prstGeom prst="rect">
            <a:avLst/>
          </a:prstGeom>
          <a:solidFill>
            <a:schemeClr val="bg1"/>
          </a:solidFill>
        </p:spPr>
        <p:txBody>
          <a:bodyPr wrap="square">
            <a:spAutoFit/>
          </a:bodyPr>
          <a:lstStyle/>
          <a:p>
            <a:pPr marL="123190" indent="-6350">
              <a:lnSpc>
                <a:spcPct val="107000"/>
              </a:lnSpc>
              <a:spcAft>
                <a:spcPts val="580"/>
              </a:spcAft>
            </a:pPr>
            <a:r>
              <a:rPr lang="en-GB" sz="2800" b="1" u="sng" kern="0" dirty="0">
                <a:solidFill>
                  <a:srgbClr val="000000"/>
                </a:solidFill>
                <a:uFill>
                  <a:solidFill>
                    <a:srgbClr val="000000"/>
                  </a:solidFill>
                </a:uFill>
                <a:latin typeface="Arial" panose="020B0604020202020204" pitchFamily="34" charset="0"/>
                <a:ea typeface="Arial" panose="020B0604020202020204" pitchFamily="34" charset="0"/>
              </a:rPr>
              <a:t>Our Key Unacceptable Behaviours</a:t>
            </a:r>
            <a:r>
              <a:rPr lang="en-GB" sz="2800" b="1" kern="0" dirty="0">
                <a:solidFill>
                  <a:srgbClr val="000000"/>
                </a:solidFill>
                <a:uFill>
                  <a:solidFill>
                    <a:srgbClr val="000000"/>
                  </a:solidFill>
                </a:uFill>
                <a:latin typeface="Arial" panose="020B0604020202020204" pitchFamily="34" charset="0"/>
                <a:ea typeface="Arial" panose="020B0604020202020204" pitchFamily="34" charset="0"/>
              </a:rPr>
              <a:t> </a:t>
            </a:r>
            <a:endParaRPr lang="en-GB" sz="2800" b="1" kern="0" dirty="0" smtClean="0">
              <a:solidFill>
                <a:srgbClr val="000000"/>
              </a:solidFill>
              <a:uFill>
                <a:solidFill>
                  <a:srgbClr val="000000"/>
                </a:solidFill>
              </a:uFill>
              <a:latin typeface="Arial" panose="020B0604020202020204" pitchFamily="34" charset="0"/>
              <a:ea typeface="Arial" panose="020B0604020202020204" pitchFamily="34" charset="0"/>
            </a:endParaRPr>
          </a:p>
          <a:p>
            <a:pPr marL="123190" indent="-6350">
              <a:lnSpc>
                <a:spcPct val="107000"/>
              </a:lnSpc>
              <a:spcAft>
                <a:spcPts val="580"/>
              </a:spcAft>
            </a:pPr>
            <a:endParaRPr lang="en-GB" sz="2800" b="1" u="sng" kern="0" dirty="0">
              <a:solidFill>
                <a:srgbClr val="000000"/>
              </a:solidFill>
              <a:uFill>
                <a:solidFill>
                  <a:srgbClr val="000000"/>
                </a:solidFill>
              </a:uFill>
              <a:latin typeface="Arial" panose="020B0604020202020204" pitchFamily="34" charset="0"/>
              <a:ea typeface="Arial" panose="020B0604020202020204" pitchFamily="34" charset="0"/>
            </a:endParaRPr>
          </a:p>
          <a:p>
            <a:pPr marL="132715" marR="125730" indent="-6350">
              <a:lnSpc>
                <a:spcPct val="107000"/>
              </a:lnSpc>
              <a:spcAft>
                <a:spcPts val="685"/>
              </a:spcAft>
            </a:pPr>
            <a:r>
              <a:rPr lang="en-GB" sz="2800" b="1" i="1" dirty="0">
                <a:solidFill>
                  <a:srgbClr val="000000"/>
                </a:solidFill>
                <a:latin typeface="Arial" panose="020B0604020202020204" pitchFamily="34" charset="0"/>
                <a:ea typeface="Arial" panose="020B0604020202020204" pitchFamily="34" charset="0"/>
              </a:rPr>
              <a:t>These are behaviours which have consequences beyond the Great to be Gold Board. </a:t>
            </a:r>
            <a:endParaRPr lang="en-GB" sz="2800" b="1" i="1" dirty="0" smtClean="0">
              <a:solidFill>
                <a:srgbClr val="000000"/>
              </a:solidFill>
              <a:latin typeface="Arial" panose="020B0604020202020204" pitchFamily="34" charset="0"/>
              <a:ea typeface="Arial" panose="020B0604020202020204" pitchFamily="34" charset="0"/>
            </a:endParaRPr>
          </a:p>
          <a:p>
            <a:pPr marL="132715" marR="125730" indent="-6350">
              <a:lnSpc>
                <a:spcPct val="107000"/>
              </a:lnSpc>
              <a:spcAft>
                <a:spcPts val="685"/>
              </a:spcAft>
            </a:pPr>
            <a:endParaRPr lang="en-GB" sz="2800" dirty="0">
              <a:solidFill>
                <a:srgbClr val="000000"/>
              </a:solidFill>
              <a:latin typeface="Arial" panose="020B0604020202020204" pitchFamily="34" charset="0"/>
              <a:ea typeface="Arial" panose="020B0604020202020204" pitchFamily="34" charset="0"/>
            </a:endParaRPr>
          </a:p>
          <a:p>
            <a:pPr marL="342900" marR="172085" lvl="0" indent="-342900" fontAlgn="base">
              <a:lnSpc>
                <a:spcPct val="104000"/>
              </a:lnSpc>
              <a:spcAft>
                <a:spcPts val="520"/>
              </a:spcAft>
              <a:buClr>
                <a:srgbClr val="002D5F"/>
              </a:buClr>
              <a:buSzPts val="1200"/>
              <a:buFont typeface="Arial" panose="020B0604020202020204" pitchFamily="34" charset="0"/>
              <a:buChar char="•"/>
            </a:pPr>
            <a:r>
              <a:rPr lang="en-GB" sz="2800" dirty="0">
                <a:solidFill>
                  <a:srgbClr val="0000FF"/>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Running away from staff or entering a non-safe zone </a:t>
            </a:r>
          </a:p>
          <a:p>
            <a:pPr marL="342900" marR="172085" lvl="0" indent="-342900" fontAlgn="base">
              <a:lnSpc>
                <a:spcPct val="104000"/>
              </a:lnSpc>
              <a:spcAft>
                <a:spcPts val="515"/>
              </a:spcAft>
              <a:buClr>
                <a:srgbClr val="002D5F"/>
              </a:buClr>
              <a:buSzPts val="1200"/>
              <a:buFont typeface="Arial" panose="020B0604020202020204" pitchFamily="34" charset="0"/>
              <a:buChar char="•"/>
            </a:pPr>
            <a:r>
              <a:rPr lang="en-GB" sz="28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Sustained non-compliance  </a:t>
            </a:r>
          </a:p>
          <a:p>
            <a:pPr marL="342900" marR="172085" lvl="0" indent="-342900" fontAlgn="base">
              <a:lnSpc>
                <a:spcPct val="104000"/>
              </a:lnSpc>
              <a:spcAft>
                <a:spcPts val="515"/>
              </a:spcAft>
              <a:buClr>
                <a:srgbClr val="002D5F"/>
              </a:buClr>
              <a:buSzPts val="1200"/>
              <a:buFont typeface="Arial" panose="020B0604020202020204" pitchFamily="34" charset="0"/>
              <a:buChar char="•"/>
            </a:pPr>
            <a:r>
              <a:rPr lang="en-GB" sz="2800" dirty="0">
                <a:solidFill>
                  <a:srgbClr val="0000FF"/>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Deliberate physical violence towards staff, pupils or property </a:t>
            </a:r>
          </a:p>
          <a:p>
            <a:pPr marL="342900" marR="172085" lvl="0" indent="-342900" fontAlgn="base">
              <a:lnSpc>
                <a:spcPct val="104000"/>
              </a:lnSpc>
              <a:spcAft>
                <a:spcPts val="530"/>
              </a:spcAft>
              <a:buClr>
                <a:srgbClr val="002D5F"/>
              </a:buClr>
              <a:buSzPts val="1200"/>
              <a:buFont typeface="Arial" panose="020B0604020202020204" pitchFamily="34" charset="0"/>
              <a:buChar char="•"/>
            </a:pPr>
            <a:r>
              <a:rPr lang="en-GB" sz="28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Persistent disruption and refusal to follow adult instructions </a:t>
            </a:r>
          </a:p>
          <a:p>
            <a:pPr marL="342900" marR="172085" lvl="0" indent="-342900" fontAlgn="base">
              <a:lnSpc>
                <a:spcPct val="104000"/>
              </a:lnSpc>
              <a:spcAft>
                <a:spcPts val="535"/>
              </a:spcAft>
              <a:buClr>
                <a:srgbClr val="002D5F"/>
              </a:buClr>
              <a:buSzPts val="1200"/>
              <a:buFont typeface="Arial" panose="020B0604020202020204" pitchFamily="34" charset="0"/>
              <a:buChar char="•"/>
            </a:pPr>
            <a:r>
              <a:rPr lang="en-GB" sz="2800" dirty="0">
                <a:solidFill>
                  <a:srgbClr val="0000FF"/>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Racist or Homophobic behaviours, language or taunts </a:t>
            </a:r>
          </a:p>
          <a:p>
            <a:pPr marL="342900" marR="172085" lvl="0" indent="-342900" fontAlgn="base">
              <a:lnSpc>
                <a:spcPct val="104000"/>
              </a:lnSpc>
              <a:spcAft>
                <a:spcPts val="625"/>
              </a:spcAft>
              <a:buClr>
                <a:srgbClr val="002D5F"/>
              </a:buClr>
              <a:buSzPts val="1200"/>
              <a:buFont typeface="Arial" panose="020B0604020202020204" pitchFamily="34" charset="0"/>
              <a:buChar char="•"/>
            </a:pPr>
            <a:r>
              <a:rPr lang="en-GB" sz="2800" dirty="0">
                <a:solidFill>
                  <a:srgbClr val="000000"/>
                </a:solidFill>
                <a:uFill>
                  <a:solidFill>
                    <a:srgbClr val="000000"/>
                  </a:solidFill>
                </a:uFill>
                <a:latin typeface="Arial" panose="020B0604020202020204" pitchFamily="34" charset="0"/>
                <a:ea typeface="Arial" panose="020B0604020202020204" pitchFamily="34" charset="0"/>
                <a:cs typeface="Arial" panose="020B0604020202020204" pitchFamily="34" charset="0"/>
              </a:rPr>
              <a:t>Swearing </a:t>
            </a:r>
          </a:p>
        </p:txBody>
      </p:sp>
    </p:spTree>
    <p:extLst>
      <p:ext uri="{BB962C8B-B14F-4D97-AF65-F5344CB8AC3E}">
        <p14:creationId xmlns:p14="http://schemas.microsoft.com/office/powerpoint/2010/main" val="28201825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6389" y="418011"/>
            <a:ext cx="11103428" cy="5447645"/>
          </a:xfrm>
          <a:prstGeom prst="rect">
            <a:avLst/>
          </a:prstGeom>
          <a:solidFill>
            <a:schemeClr val="bg1"/>
          </a:solidFill>
        </p:spPr>
        <p:txBody>
          <a:bodyPr wrap="square" rtlCol="0">
            <a:spAutoFit/>
          </a:bodyPr>
          <a:lstStyle/>
          <a:p>
            <a:r>
              <a:rPr lang="en-US" sz="2400" b="1" u="sng" dirty="0" smtClean="0"/>
              <a:t>Pastoral Support Plans</a:t>
            </a:r>
            <a:r>
              <a:rPr lang="en-GB" sz="2400" b="1" u="sng" dirty="0" smtClean="0"/>
              <a:t> </a:t>
            </a:r>
          </a:p>
          <a:p>
            <a:endParaRPr lang="en-GB" sz="2400" dirty="0"/>
          </a:p>
          <a:p>
            <a:pPr marL="285750" indent="-285750">
              <a:buFont typeface="Arial" panose="020B0604020202020204" pitchFamily="34" charset="0"/>
              <a:buChar char="•"/>
            </a:pPr>
            <a:r>
              <a:rPr lang="en-GB" sz="2400" dirty="0" smtClean="0"/>
              <a:t>3 levels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smtClean="0"/>
              <a:t>Important that parents, child and school work together to turn behaviour around</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smtClean="0"/>
              <a:t>Target card</a:t>
            </a:r>
          </a:p>
          <a:p>
            <a:pPr marL="285750" indent="-285750">
              <a:buFont typeface="Arial" panose="020B0604020202020204" pitchFamily="34" charset="0"/>
              <a:buChar char="•"/>
            </a:pPr>
            <a:endParaRPr lang="en-US" sz="2400" dirty="0" smtClean="0"/>
          </a:p>
          <a:p>
            <a:pPr marL="285750" indent="-285750">
              <a:buFont typeface="Arial" panose="020B0604020202020204" pitchFamily="34" charset="0"/>
              <a:buChar char="•"/>
            </a:pPr>
            <a:r>
              <a:rPr lang="en-US" sz="2400" dirty="0" smtClean="0"/>
              <a:t>Daily communication between home and school (partnership)</a:t>
            </a:r>
          </a:p>
          <a:p>
            <a:pPr marL="285750" indent="-285750">
              <a:buFont typeface="Arial" panose="020B0604020202020204" pitchFamily="34" charset="0"/>
              <a:buChar char="•"/>
            </a:pPr>
            <a:endParaRPr lang="en-US" sz="2400" dirty="0" smtClean="0"/>
          </a:p>
          <a:p>
            <a:pPr marL="285750" indent="-285750">
              <a:buFont typeface="Arial" panose="020B0604020202020204" pitchFamily="34" charset="0"/>
              <a:buChar char="•"/>
            </a:pPr>
            <a:r>
              <a:rPr lang="en-US" sz="2400" dirty="0" smtClean="0"/>
              <a:t>Weekly meetings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smtClean="0"/>
              <a:t>Outside agency support</a:t>
            </a:r>
          </a:p>
          <a:p>
            <a:endParaRPr lang="en-US" dirty="0"/>
          </a:p>
          <a:p>
            <a:endParaRPr lang="en-US" dirty="0" smtClean="0"/>
          </a:p>
        </p:txBody>
      </p:sp>
      <p:pic>
        <p:nvPicPr>
          <p:cNvPr id="5" name="Picture 4"/>
          <p:cNvPicPr>
            <a:picLocks noChangeAspect="1"/>
          </p:cNvPicPr>
          <p:nvPr/>
        </p:nvPicPr>
        <p:blipFill>
          <a:blip r:embed="rId2"/>
          <a:stretch>
            <a:fillRect/>
          </a:stretch>
        </p:blipFill>
        <p:spPr>
          <a:xfrm>
            <a:off x="8562703" y="3141833"/>
            <a:ext cx="2937510" cy="2492960"/>
          </a:xfrm>
          <a:prstGeom prst="rect">
            <a:avLst/>
          </a:prstGeom>
        </p:spPr>
      </p:pic>
    </p:spTree>
    <p:extLst>
      <p:ext uri="{BB962C8B-B14F-4D97-AF65-F5344CB8AC3E}">
        <p14:creationId xmlns:p14="http://schemas.microsoft.com/office/powerpoint/2010/main" val="40063422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96389" y="418011"/>
            <a:ext cx="11103428" cy="5632311"/>
          </a:xfrm>
          <a:prstGeom prst="rect">
            <a:avLst/>
          </a:prstGeom>
          <a:solidFill>
            <a:schemeClr val="bg1"/>
          </a:solidFill>
        </p:spPr>
        <p:txBody>
          <a:bodyPr wrap="square" rtlCol="0">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p:txBody>
      </p:sp>
      <p:pic>
        <p:nvPicPr>
          <p:cNvPr id="4" name="Picture 3"/>
          <p:cNvPicPr>
            <a:picLocks noChangeAspect="1"/>
          </p:cNvPicPr>
          <p:nvPr/>
        </p:nvPicPr>
        <p:blipFill>
          <a:blip r:embed="rId2"/>
          <a:stretch>
            <a:fillRect/>
          </a:stretch>
        </p:blipFill>
        <p:spPr>
          <a:xfrm>
            <a:off x="3348990" y="547772"/>
            <a:ext cx="5074920" cy="5322880"/>
          </a:xfrm>
          <a:prstGeom prst="rect">
            <a:avLst/>
          </a:prstGeom>
        </p:spPr>
      </p:pic>
    </p:spTree>
    <p:extLst>
      <p:ext uri="{BB962C8B-B14F-4D97-AF65-F5344CB8AC3E}">
        <p14:creationId xmlns:p14="http://schemas.microsoft.com/office/powerpoint/2010/main" val="42714538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2667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TotalTime>
  <Words>1053</Words>
  <Application>Microsoft Office PowerPoint</Application>
  <PresentationFormat>Widescreen</PresentationFormat>
  <Paragraphs>133</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EHarrison</dc:creator>
  <cp:lastModifiedBy>EHarrison</cp:lastModifiedBy>
  <cp:revision>34</cp:revision>
  <dcterms:created xsi:type="dcterms:W3CDTF">2023-10-15T08:57:55Z</dcterms:created>
  <dcterms:modified xsi:type="dcterms:W3CDTF">2024-02-18T17:18:00Z</dcterms:modified>
</cp:coreProperties>
</file>