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17"/>
  </p:notesMasterIdLst>
  <p:sldIdLst>
    <p:sldId id="256" r:id="rId2"/>
    <p:sldId id="271" r:id="rId3"/>
    <p:sldId id="257" r:id="rId4"/>
    <p:sldId id="265" r:id="rId5"/>
    <p:sldId id="267" r:id="rId6"/>
    <p:sldId id="266" r:id="rId7"/>
    <p:sldId id="259" r:id="rId8"/>
    <p:sldId id="260" r:id="rId9"/>
    <p:sldId id="261" r:id="rId10"/>
    <p:sldId id="262" r:id="rId11"/>
    <p:sldId id="269" r:id="rId12"/>
    <p:sldId id="268" r:id="rId13"/>
    <p:sldId id="263" r:id="rId14"/>
    <p:sldId id="270"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9" d="100"/>
          <a:sy n="109" d="100"/>
        </p:scale>
        <p:origin x="6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8D767C-D565-40AA-A68F-8FE8B517B53A}" type="datetimeFigureOut">
              <a:rPr lang="en-GB" smtClean="0"/>
              <a:t>08/11/2022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75C96A-75C2-4201-B1D0-2D0392E051C0}" type="slidenum">
              <a:rPr lang="en-GB" smtClean="0"/>
              <a:t>‹#›</a:t>
            </a:fld>
            <a:endParaRPr lang="en-GB"/>
          </a:p>
        </p:txBody>
      </p:sp>
    </p:spTree>
    <p:extLst>
      <p:ext uri="{BB962C8B-B14F-4D97-AF65-F5344CB8AC3E}">
        <p14:creationId xmlns:p14="http://schemas.microsoft.com/office/powerpoint/2010/main" val="1211862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B75C96A-75C2-4201-B1D0-2D0392E051C0}" type="slidenum">
              <a:rPr lang="en-GB" smtClean="0"/>
              <a:t>3</a:t>
            </a:fld>
            <a:endParaRPr lang="en-GB"/>
          </a:p>
        </p:txBody>
      </p:sp>
    </p:spTree>
    <p:extLst>
      <p:ext uri="{BB962C8B-B14F-4D97-AF65-F5344CB8AC3E}">
        <p14:creationId xmlns:p14="http://schemas.microsoft.com/office/powerpoint/2010/main" val="340644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BB75C96A-75C2-4201-B1D0-2D0392E051C0}" type="slidenum">
              <a:rPr lang="en-GB" smtClean="0"/>
              <a:t>4</a:t>
            </a:fld>
            <a:endParaRPr lang="en-GB"/>
          </a:p>
        </p:txBody>
      </p:sp>
    </p:spTree>
    <p:extLst>
      <p:ext uri="{BB962C8B-B14F-4D97-AF65-F5344CB8AC3E}">
        <p14:creationId xmlns:p14="http://schemas.microsoft.com/office/powerpoint/2010/main" val="1488922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B75C96A-75C2-4201-B1D0-2D0392E051C0}" type="slidenum">
              <a:rPr lang="en-GB" smtClean="0"/>
              <a:t>5</a:t>
            </a:fld>
            <a:endParaRPr lang="en-GB"/>
          </a:p>
        </p:txBody>
      </p:sp>
    </p:spTree>
    <p:extLst>
      <p:ext uri="{BB962C8B-B14F-4D97-AF65-F5344CB8AC3E}">
        <p14:creationId xmlns:p14="http://schemas.microsoft.com/office/powerpoint/2010/main" val="1154742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C</a:t>
            </a:r>
            <a:r>
              <a:rPr lang="en-US" sz="1200" b="0" i="0" kern="1200" baseline="0" dirty="0" smtClean="0">
                <a:solidFill>
                  <a:schemeClr val="tx1"/>
                </a:solidFill>
                <a:effectLst/>
                <a:latin typeface="+mn-lt"/>
                <a:ea typeface="+mn-ea"/>
                <a:cs typeface="+mn-cs"/>
              </a:rPr>
              <a:t> &amp; C </a:t>
            </a:r>
            <a:r>
              <a:rPr lang="en-US" sz="1200" b="0" i="0" kern="1200" dirty="0" smtClean="0">
                <a:solidFill>
                  <a:schemeClr val="tx1"/>
                </a:solidFill>
                <a:effectLst/>
                <a:latin typeface="+mn-lt"/>
                <a:ea typeface="+mn-ea"/>
                <a:cs typeface="+mn-cs"/>
              </a:rPr>
              <a:t>Understanding that the cardinal value of a number refers to the quantity, or ‘</a:t>
            </a:r>
            <a:r>
              <a:rPr lang="en-US" sz="1200" b="0" i="0" kern="1200" dirty="0" err="1" smtClean="0">
                <a:solidFill>
                  <a:schemeClr val="tx1"/>
                </a:solidFill>
                <a:effectLst/>
                <a:latin typeface="+mn-lt"/>
                <a:ea typeface="+mn-ea"/>
                <a:cs typeface="+mn-cs"/>
              </a:rPr>
              <a:t>howmanyness</a:t>
            </a:r>
            <a:r>
              <a:rPr lang="en-US" sz="1200" b="0" i="0" kern="1200" dirty="0" smtClean="0">
                <a:solidFill>
                  <a:schemeClr val="tx1"/>
                </a:solidFill>
                <a:effectLst/>
                <a:latin typeface="+mn-lt"/>
                <a:ea typeface="+mn-ea"/>
                <a:cs typeface="+mn-cs"/>
              </a:rPr>
              <a:t>’ of things it represents</a:t>
            </a:r>
          </a:p>
          <a:p>
            <a:r>
              <a:rPr lang="en-US" sz="1200" b="0" i="0" kern="1200" dirty="0" smtClean="0">
                <a:solidFill>
                  <a:schemeClr val="tx1"/>
                </a:solidFill>
                <a:effectLst/>
                <a:latin typeface="+mn-lt"/>
                <a:ea typeface="+mn-ea"/>
                <a:cs typeface="+mn-cs"/>
              </a:rPr>
              <a:t>Comparison</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Understanding that comparing numbers involves knowing which numbers are worth more or less than each other</a:t>
            </a:r>
          </a:p>
          <a:p>
            <a:r>
              <a:rPr lang="en-US" sz="1200" b="0" i="0" kern="1200" dirty="0" smtClean="0">
                <a:solidFill>
                  <a:schemeClr val="tx1"/>
                </a:solidFill>
                <a:effectLst/>
                <a:latin typeface="+mn-lt"/>
                <a:ea typeface="+mn-ea"/>
                <a:cs typeface="+mn-cs"/>
              </a:rPr>
              <a:t>Composition</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Understanding that one number can be made up from (composed from) two or more smaller numbers</a:t>
            </a:r>
          </a:p>
          <a:p>
            <a:r>
              <a:rPr lang="en-US" sz="1200" b="0" i="0" kern="1200" dirty="0" smtClean="0">
                <a:solidFill>
                  <a:schemeClr val="tx1"/>
                </a:solidFill>
                <a:effectLst/>
                <a:latin typeface="+mn-lt"/>
                <a:ea typeface="+mn-ea"/>
                <a:cs typeface="+mn-cs"/>
              </a:rPr>
              <a:t>Pattern Looking for and finding patterns helps children notice and understand mathematical relationships</a:t>
            </a:r>
          </a:p>
          <a:p>
            <a:r>
              <a:rPr lang="en-US" sz="1200" b="0" i="0" kern="1200" dirty="0" smtClean="0">
                <a:solidFill>
                  <a:schemeClr val="tx1"/>
                </a:solidFill>
                <a:effectLst/>
                <a:latin typeface="+mn-lt"/>
                <a:ea typeface="+mn-ea"/>
                <a:cs typeface="+mn-cs"/>
              </a:rPr>
              <a:t>Shape and Space</a:t>
            </a:r>
            <a:r>
              <a:rPr lang="en-GB"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Understanding what happens when shapes move, or combine with other shapes, helps develop wider mathematical thinking</a:t>
            </a:r>
          </a:p>
          <a:p>
            <a:r>
              <a:rPr lang="en-US" sz="1200" b="0" i="0" kern="1200" dirty="0" smtClean="0">
                <a:solidFill>
                  <a:schemeClr val="tx1"/>
                </a:solidFill>
                <a:effectLst/>
                <a:latin typeface="+mn-lt"/>
                <a:ea typeface="+mn-ea"/>
                <a:cs typeface="+mn-cs"/>
              </a:rPr>
              <a:t>Measures</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Comparing different aspects such as length, weight and volume, as a preliminary to using units to compare later</a:t>
            </a:r>
          </a:p>
        </p:txBody>
      </p:sp>
      <p:sp>
        <p:nvSpPr>
          <p:cNvPr id="4" name="Slide Number Placeholder 3"/>
          <p:cNvSpPr>
            <a:spLocks noGrp="1"/>
          </p:cNvSpPr>
          <p:nvPr>
            <p:ph type="sldNum" sz="quarter" idx="10"/>
          </p:nvPr>
        </p:nvSpPr>
        <p:spPr/>
        <p:txBody>
          <a:bodyPr/>
          <a:lstStyle/>
          <a:p>
            <a:fld id="{BB75C96A-75C2-4201-B1D0-2D0392E051C0}" type="slidenum">
              <a:rPr lang="en-GB" smtClean="0"/>
              <a:t>6</a:t>
            </a:fld>
            <a:endParaRPr lang="en-GB"/>
          </a:p>
        </p:txBody>
      </p:sp>
    </p:spTree>
    <p:extLst>
      <p:ext uri="{BB962C8B-B14F-4D97-AF65-F5344CB8AC3E}">
        <p14:creationId xmlns:p14="http://schemas.microsoft.com/office/powerpoint/2010/main" val="962830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B75C96A-75C2-4201-B1D0-2D0392E051C0}" type="slidenum">
              <a:rPr lang="en-GB" smtClean="0"/>
              <a:t>9</a:t>
            </a:fld>
            <a:endParaRPr lang="en-GB"/>
          </a:p>
        </p:txBody>
      </p:sp>
    </p:spTree>
    <p:extLst>
      <p:ext uri="{BB962C8B-B14F-4D97-AF65-F5344CB8AC3E}">
        <p14:creationId xmlns:p14="http://schemas.microsoft.com/office/powerpoint/2010/main" val="2500731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B75C96A-75C2-4201-B1D0-2D0392E051C0}" type="slidenum">
              <a:rPr lang="en-GB" smtClean="0"/>
              <a:t>11</a:t>
            </a:fld>
            <a:endParaRPr lang="en-GB"/>
          </a:p>
        </p:txBody>
      </p:sp>
    </p:spTree>
    <p:extLst>
      <p:ext uri="{BB962C8B-B14F-4D97-AF65-F5344CB8AC3E}">
        <p14:creationId xmlns:p14="http://schemas.microsoft.com/office/powerpoint/2010/main" val="1486606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B75C96A-75C2-4201-B1D0-2D0392E051C0}" type="slidenum">
              <a:rPr lang="en-GB" smtClean="0"/>
              <a:t>12</a:t>
            </a:fld>
            <a:endParaRPr lang="en-GB"/>
          </a:p>
        </p:txBody>
      </p:sp>
    </p:spTree>
    <p:extLst>
      <p:ext uri="{BB962C8B-B14F-4D97-AF65-F5344CB8AC3E}">
        <p14:creationId xmlns:p14="http://schemas.microsoft.com/office/powerpoint/2010/main" val="2129286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Educational games include playing cars, playing with a tea set, building towers with Lego or similar toy bricks, or playing cool math games on a tablet.</a:t>
            </a:r>
            <a:r>
              <a:rPr lang="en-US" b="1" dirty="0" smtClean="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smtClean="0"/>
          </a:p>
          <a:p>
            <a:endParaRPr lang="en-GB" dirty="0"/>
          </a:p>
        </p:txBody>
      </p:sp>
      <p:sp>
        <p:nvSpPr>
          <p:cNvPr id="4" name="Slide Number Placeholder 3"/>
          <p:cNvSpPr>
            <a:spLocks noGrp="1"/>
          </p:cNvSpPr>
          <p:nvPr>
            <p:ph type="sldNum" sz="quarter" idx="10"/>
          </p:nvPr>
        </p:nvSpPr>
        <p:spPr/>
        <p:txBody>
          <a:bodyPr/>
          <a:lstStyle/>
          <a:p>
            <a:fld id="{BB75C96A-75C2-4201-B1D0-2D0392E051C0}" type="slidenum">
              <a:rPr lang="en-GB" smtClean="0"/>
              <a:t>14</a:t>
            </a:fld>
            <a:endParaRPr lang="en-GB"/>
          </a:p>
        </p:txBody>
      </p:sp>
    </p:spTree>
    <p:extLst>
      <p:ext uri="{BB962C8B-B14F-4D97-AF65-F5344CB8AC3E}">
        <p14:creationId xmlns:p14="http://schemas.microsoft.com/office/powerpoint/2010/main" val="2260410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11/8/2022</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2" Type="http://schemas.openxmlformats.org/officeDocument/2006/relationships/hyperlink" Target="https://cdn.oxfordowl.co.uk/2017/02/10/12/29/57/51/number_square_3_times_table.png" TargetMode="Externa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Maths Curriculum Workshop</a:t>
            </a:r>
            <a:endParaRPr lang="en-GB" dirty="0"/>
          </a:p>
        </p:txBody>
      </p:sp>
      <p:sp>
        <p:nvSpPr>
          <p:cNvPr id="3" name="Subtitle 2"/>
          <p:cNvSpPr>
            <a:spLocks noGrp="1"/>
          </p:cNvSpPr>
          <p:nvPr>
            <p:ph type="subTitle" idx="1"/>
          </p:nvPr>
        </p:nvSpPr>
        <p:spPr/>
        <p:txBody>
          <a:bodyPr/>
          <a:lstStyle/>
          <a:p>
            <a:r>
              <a:rPr lang="en-GB" dirty="0" smtClean="0"/>
              <a:t>L </a:t>
            </a:r>
            <a:r>
              <a:rPr lang="en-GB" dirty="0" err="1" smtClean="0"/>
              <a:t>Hibell</a:t>
            </a:r>
            <a:r>
              <a:rPr lang="en-GB" dirty="0" smtClean="0"/>
              <a:t> – Tuesday 8</a:t>
            </a:r>
            <a:r>
              <a:rPr lang="en-GB" baseline="30000" dirty="0" smtClean="0"/>
              <a:t>th</a:t>
            </a:r>
            <a:r>
              <a:rPr lang="en-GB" dirty="0" smtClean="0"/>
              <a:t> November 2022</a:t>
            </a:r>
            <a:endParaRPr lang="en-GB" dirty="0"/>
          </a:p>
        </p:txBody>
      </p:sp>
      <p:pic>
        <p:nvPicPr>
          <p:cNvPr id="4" name="Picture 3"/>
          <p:cNvPicPr>
            <a:picLocks noChangeAspect="1"/>
          </p:cNvPicPr>
          <p:nvPr/>
        </p:nvPicPr>
        <p:blipFill>
          <a:blip r:embed="rId2"/>
          <a:stretch>
            <a:fillRect/>
          </a:stretch>
        </p:blipFill>
        <p:spPr>
          <a:xfrm>
            <a:off x="7432797" y="225742"/>
            <a:ext cx="4155465" cy="2765273"/>
          </a:xfrm>
          <a:prstGeom prst="rect">
            <a:avLst/>
          </a:prstGeom>
        </p:spPr>
      </p:pic>
      <p:pic>
        <p:nvPicPr>
          <p:cNvPr id="2050" name="Picture 2" descr="10 Inspirational Math Quotes for Kids — Mashup Ma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9279" y="3136289"/>
            <a:ext cx="4762500" cy="3533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428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BB3F2-CDC9-5D11-8281-6D4C4B27EA57}"/>
              </a:ext>
            </a:extLst>
          </p:cNvPr>
          <p:cNvSpPr>
            <a:spLocks noGrp="1"/>
          </p:cNvSpPr>
          <p:nvPr>
            <p:ph type="title"/>
          </p:nvPr>
        </p:nvSpPr>
        <p:spPr>
          <a:xfrm>
            <a:off x="466722" y="586855"/>
            <a:ext cx="1810486" cy="3387497"/>
          </a:xfrm>
        </p:spPr>
        <p:txBody>
          <a:bodyPr anchor="b">
            <a:normAutofit/>
          </a:bodyPr>
          <a:lstStyle/>
          <a:p>
            <a:pPr algn="r"/>
            <a:r>
              <a:rPr lang="en-GB" sz="4000" dirty="0">
                <a:solidFill>
                  <a:srgbClr val="FFFFFF"/>
                </a:solidFill>
              </a:rPr>
              <a:t>Aims</a:t>
            </a:r>
          </a:p>
        </p:txBody>
      </p:sp>
      <p:sp>
        <p:nvSpPr>
          <p:cNvPr id="3" name="Content Placeholder 2">
            <a:extLst>
              <a:ext uri="{FF2B5EF4-FFF2-40B4-BE49-F238E27FC236}">
                <a16:creationId xmlns:a16="http://schemas.microsoft.com/office/drawing/2014/main" id="{98B8B945-85BA-E0E6-EB80-DC6C1803EAF4}"/>
              </a:ext>
            </a:extLst>
          </p:cNvPr>
          <p:cNvSpPr>
            <a:spLocks noGrp="1"/>
          </p:cNvSpPr>
          <p:nvPr>
            <p:ph idx="1"/>
          </p:nvPr>
        </p:nvSpPr>
        <p:spPr>
          <a:xfrm>
            <a:off x="4810259" y="649480"/>
            <a:ext cx="6555347" cy="5546047"/>
          </a:xfrm>
        </p:spPr>
        <p:txBody>
          <a:bodyPr anchor="ctr">
            <a:normAutofit/>
          </a:bodyPr>
          <a:lstStyle/>
          <a:p>
            <a:pPr>
              <a:buFont typeface="Wingdings" panose="05000000000000000000" pitchFamily="2" charset="2"/>
              <a:buChar char="Ø"/>
            </a:pPr>
            <a:r>
              <a:rPr lang="en-GB" sz="3200" dirty="0" smtClean="0"/>
              <a:t>To </a:t>
            </a:r>
            <a:r>
              <a:rPr lang="en-GB" sz="3200" dirty="0"/>
              <a:t>explain how we teach </a:t>
            </a:r>
            <a:r>
              <a:rPr lang="en-GB" sz="3200" dirty="0" smtClean="0"/>
              <a:t>Maths.</a:t>
            </a:r>
            <a:endParaRPr lang="en-GB" sz="3200" dirty="0"/>
          </a:p>
          <a:p>
            <a:pPr>
              <a:buFont typeface="Wingdings" panose="05000000000000000000" pitchFamily="2" charset="2"/>
              <a:buChar char="Ø"/>
            </a:pPr>
            <a:r>
              <a:rPr lang="en-GB" sz="3200" dirty="0"/>
              <a:t>To </a:t>
            </a:r>
            <a:r>
              <a:rPr lang="en-GB" sz="3200" dirty="0" smtClean="0"/>
              <a:t>look at how children progress in Maths across the school.</a:t>
            </a:r>
          </a:p>
          <a:p>
            <a:pPr>
              <a:buFont typeface="Wingdings" panose="05000000000000000000" pitchFamily="2" charset="2"/>
              <a:buChar char="Ø"/>
            </a:pPr>
            <a:r>
              <a:rPr lang="en-GB" sz="3200" dirty="0" smtClean="0"/>
              <a:t>Understand some of the assessments that children undergo at Primary School.</a:t>
            </a:r>
          </a:p>
          <a:p>
            <a:pPr>
              <a:buFont typeface="Wingdings" panose="05000000000000000000" pitchFamily="2" charset="2"/>
              <a:buChar char="Ø"/>
            </a:pPr>
            <a:r>
              <a:rPr lang="en-GB" sz="3200" dirty="0" smtClean="0"/>
              <a:t>Look at ways to help our children at home.</a:t>
            </a:r>
            <a:endParaRPr lang="en-GB" sz="3200" dirty="0"/>
          </a:p>
        </p:txBody>
      </p:sp>
    </p:spTree>
    <p:extLst>
      <p:ext uri="{BB962C8B-B14F-4D97-AF65-F5344CB8AC3E}">
        <p14:creationId xmlns:p14="http://schemas.microsoft.com/office/powerpoint/2010/main" val="38380030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we teach Mathematics at </a:t>
            </a:r>
            <a:r>
              <a:rPr lang="en-GB" dirty="0" err="1" smtClean="0"/>
              <a:t>Barford</a:t>
            </a:r>
            <a:r>
              <a:rPr lang="en-GB" dirty="0" smtClean="0"/>
              <a:t> Primary School?</a:t>
            </a:r>
            <a:endParaRPr lang="en-GB" dirty="0"/>
          </a:p>
        </p:txBody>
      </p:sp>
      <p:sp>
        <p:nvSpPr>
          <p:cNvPr id="3" name="Content Placeholder 2"/>
          <p:cNvSpPr>
            <a:spLocks noGrp="1"/>
          </p:cNvSpPr>
          <p:nvPr>
            <p:ph idx="1"/>
          </p:nvPr>
        </p:nvSpPr>
        <p:spPr/>
        <p:txBody>
          <a:bodyPr/>
          <a:lstStyle/>
          <a:p>
            <a:r>
              <a:rPr lang="en-GB" dirty="0" smtClean="0"/>
              <a:t>At </a:t>
            </a:r>
            <a:r>
              <a:rPr lang="en-GB" dirty="0" err="1" smtClean="0"/>
              <a:t>Barford</a:t>
            </a:r>
            <a:r>
              <a:rPr lang="en-GB" dirty="0" smtClean="0"/>
              <a:t> Primary we used the White Rose Scheme of Learning. This scheme follows the National Curriculum.</a:t>
            </a:r>
          </a:p>
          <a:p>
            <a:endParaRPr lang="en-GB" dirty="0" smtClean="0"/>
          </a:p>
          <a:p>
            <a:r>
              <a:rPr lang="en-US" sz="4000" b="1" dirty="0"/>
              <a:t>Everyone can do </a:t>
            </a:r>
            <a:r>
              <a:rPr lang="en-US" sz="4000" b="1" dirty="0" err="1"/>
              <a:t>maths</a:t>
            </a:r>
            <a:r>
              <a:rPr lang="en-US" sz="4000" b="1" dirty="0"/>
              <a:t>: everyone can!</a:t>
            </a:r>
          </a:p>
        </p:txBody>
      </p:sp>
    </p:spTree>
    <p:extLst>
      <p:ext uri="{BB962C8B-B14F-4D97-AF65-F5344CB8AC3E}">
        <p14:creationId xmlns:p14="http://schemas.microsoft.com/office/powerpoint/2010/main" val="324643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73" y="993531"/>
            <a:ext cx="3129006" cy="369277"/>
          </a:xfrm>
        </p:spPr>
        <p:txBody>
          <a:bodyPr>
            <a:normAutofit fontScale="90000"/>
          </a:bodyPr>
          <a:lstStyle/>
          <a:p>
            <a:r>
              <a:rPr lang="en-GB" dirty="0" smtClean="0"/>
              <a:t>White Rose Maths</a:t>
            </a:r>
            <a:endParaRPr lang="en-GB" dirty="0"/>
          </a:p>
        </p:txBody>
      </p:sp>
      <p:sp>
        <p:nvSpPr>
          <p:cNvPr id="4" name="Text Placeholder 3"/>
          <p:cNvSpPr>
            <a:spLocks noGrp="1"/>
          </p:cNvSpPr>
          <p:nvPr>
            <p:ph type="body" sz="half" idx="2"/>
          </p:nvPr>
        </p:nvSpPr>
        <p:spPr>
          <a:xfrm>
            <a:off x="96715" y="1556237"/>
            <a:ext cx="3288323" cy="4433083"/>
          </a:xfrm>
        </p:spPr>
        <p:txBody>
          <a:bodyPr>
            <a:noAutofit/>
          </a:bodyPr>
          <a:lstStyle/>
          <a:p>
            <a:pPr marL="285750" indent="-285750" fontAlgn="t">
              <a:buClr>
                <a:schemeClr val="accent6">
                  <a:lumMod val="60000"/>
                  <a:lumOff val="40000"/>
                </a:schemeClr>
              </a:buClr>
              <a:buFont typeface="Arial" panose="020B0604020202020204" pitchFamily="34" charset="0"/>
              <a:buChar char="•"/>
            </a:pPr>
            <a:r>
              <a:rPr lang="en-US" sz="1900" dirty="0"/>
              <a:t>White Rose teaches children mathematical concepts through </a:t>
            </a:r>
            <a:r>
              <a:rPr lang="en-US" sz="1900" dirty="0" smtClean="0"/>
              <a:t>pictorial, </a:t>
            </a:r>
            <a:r>
              <a:rPr lang="en-US" sz="1900" dirty="0"/>
              <a:t>practical and written methods in order to develop a deep understanding, confidence and competence in </a:t>
            </a:r>
            <a:r>
              <a:rPr lang="en-US" sz="1900" dirty="0" err="1"/>
              <a:t>Maths</a:t>
            </a:r>
            <a:r>
              <a:rPr lang="en-US" sz="1900" dirty="0"/>
              <a:t> and improve fluency.</a:t>
            </a:r>
          </a:p>
          <a:p>
            <a:pPr marL="285750" indent="-285750" fontAlgn="t">
              <a:buClr>
                <a:schemeClr val="accent6">
                  <a:lumMod val="60000"/>
                  <a:lumOff val="40000"/>
                </a:schemeClr>
              </a:buClr>
              <a:buFont typeface="Arial" panose="020B0604020202020204" pitchFamily="34" charset="0"/>
              <a:buChar char="•"/>
            </a:pPr>
            <a:r>
              <a:rPr lang="en-US" sz="1900" dirty="0"/>
              <a:t>White Rose </a:t>
            </a:r>
            <a:r>
              <a:rPr lang="en-US" sz="1900" dirty="0" err="1"/>
              <a:t>Maths</a:t>
            </a:r>
            <a:r>
              <a:rPr lang="en-US" sz="1900" dirty="0"/>
              <a:t> uses the CPA (Concrete, Pictorial,  </a:t>
            </a:r>
            <a:r>
              <a:rPr lang="en-US" sz="1900" dirty="0" smtClean="0"/>
              <a:t>Abstract) </a:t>
            </a:r>
            <a:r>
              <a:rPr lang="en-US" sz="1900" dirty="0"/>
              <a:t> approach, which is a highly effective approach to teaching</a:t>
            </a:r>
            <a:r>
              <a:rPr lang="en-US" sz="1900" dirty="0" smtClean="0"/>
              <a:t>.</a:t>
            </a:r>
            <a:endParaRPr lang="en-GB" sz="1900" dirty="0"/>
          </a:p>
        </p:txBody>
      </p:sp>
      <p:sp>
        <p:nvSpPr>
          <p:cNvPr id="5" name="Content Placeholder 4"/>
          <p:cNvSpPr>
            <a:spLocks noGrp="1"/>
          </p:cNvSpPr>
          <p:nvPr>
            <p:ph idx="1"/>
          </p:nvPr>
        </p:nvSpPr>
        <p:spPr/>
        <p:txBody>
          <a:bodyPr/>
          <a:lstStyle/>
          <a:p>
            <a:endParaRPr lang="en-GB"/>
          </a:p>
        </p:txBody>
      </p:sp>
      <p:pic>
        <p:nvPicPr>
          <p:cNvPr id="6" name="Picture 5"/>
          <p:cNvPicPr>
            <a:picLocks noChangeAspect="1"/>
          </p:cNvPicPr>
          <p:nvPr/>
        </p:nvPicPr>
        <p:blipFill>
          <a:blip r:embed="rId3"/>
          <a:stretch>
            <a:fillRect/>
          </a:stretch>
        </p:blipFill>
        <p:spPr>
          <a:xfrm>
            <a:off x="4070839" y="105508"/>
            <a:ext cx="7039178" cy="6603850"/>
          </a:xfrm>
          <a:prstGeom prst="rect">
            <a:avLst/>
          </a:prstGeom>
        </p:spPr>
      </p:pic>
    </p:spTree>
    <p:extLst>
      <p:ext uri="{BB962C8B-B14F-4D97-AF65-F5344CB8AC3E}">
        <p14:creationId xmlns:p14="http://schemas.microsoft.com/office/powerpoint/2010/main" val="3590029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Practical Maths</a:t>
            </a:r>
            <a:endParaRPr lang="en-GB" dirty="0"/>
          </a:p>
        </p:txBody>
      </p:sp>
      <p:sp>
        <p:nvSpPr>
          <p:cNvPr id="3" name="Content Placeholder 2"/>
          <p:cNvSpPr>
            <a:spLocks noGrp="1"/>
          </p:cNvSpPr>
          <p:nvPr>
            <p:ph idx="1"/>
          </p:nvPr>
        </p:nvSpPr>
        <p:spPr>
          <a:xfrm>
            <a:off x="3867911" y="868680"/>
            <a:ext cx="7922573" cy="5120640"/>
          </a:xfrm>
        </p:spPr>
        <p:txBody>
          <a:bodyPr/>
          <a:lstStyle/>
          <a:p>
            <a:r>
              <a:rPr lang="en-US" b="1" dirty="0" smtClean="0"/>
              <a:t>The children will </a:t>
            </a:r>
            <a:r>
              <a:rPr lang="en-US" b="1" dirty="0"/>
              <a:t>learn practical ways to understand numbers and easy ways to develop mental </a:t>
            </a:r>
            <a:r>
              <a:rPr lang="en-US" b="1" dirty="0" err="1"/>
              <a:t>maths</a:t>
            </a:r>
            <a:r>
              <a:rPr lang="en-US" b="1" dirty="0"/>
              <a:t> skills</a:t>
            </a:r>
            <a:r>
              <a:rPr lang="en-US" dirty="0"/>
              <a:t>. This includes games, tricks and shortcuts to multiplication, division, addition and subtraction</a:t>
            </a:r>
            <a:r>
              <a:rPr lang="en-US" dirty="0" smtClean="0"/>
              <a:t>.</a:t>
            </a:r>
          </a:p>
          <a:p>
            <a:r>
              <a:rPr lang="en-US" dirty="0" smtClean="0"/>
              <a:t>Using resources in the classroom to support mathematical understanding.</a:t>
            </a:r>
            <a:endParaRPr lang="en-GB" dirty="0"/>
          </a:p>
        </p:txBody>
      </p:sp>
      <p:sp>
        <p:nvSpPr>
          <p:cNvPr id="4" name="Text Placeholder 3"/>
          <p:cNvSpPr>
            <a:spLocks noGrp="1"/>
          </p:cNvSpPr>
          <p:nvPr>
            <p:ph type="body" sz="half" idx="2"/>
          </p:nvPr>
        </p:nvSpPr>
        <p:spPr/>
        <p:txBody>
          <a:bodyPr/>
          <a:lstStyle/>
          <a:p>
            <a:endParaRPr lang="en-GB"/>
          </a:p>
        </p:txBody>
      </p:sp>
      <p:pic>
        <p:nvPicPr>
          <p:cNvPr id="5" name="Picture 4"/>
          <p:cNvPicPr>
            <a:picLocks noChangeAspect="1"/>
          </p:cNvPicPr>
          <p:nvPr/>
        </p:nvPicPr>
        <p:blipFill>
          <a:blip r:embed="rId3"/>
          <a:stretch>
            <a:fillRect/>
          </a:stretch>
        </p:blipFill>
        <p:spPr>
          <a:xfrm>
            <a:off x="9095642" y="483870"/>
            <a:ext cx="2476500" cy="1847850"/>
          </a:xfrm>
          <a:prstGeom prst="rect">
            <a:avLst/>
          </a:prstGeom>
        </p:spPr>
      </p:pic>
      <p:pic>
        <p:nvPicPr>
          <p:cNvPr id="7" name="Picture 6"/>
          <p:cNvPicPr>
            <a:picLocks noChangeAspect="1"/>
          </p:cNvPicPr>
          <p:nvPr/>
        </p:nvPicPr>
        <p:blipFill>
          <a:blip r:embed="rId4"/>
          <a:stretch>
            <a:fillRect/>
          </a:stretch>
        </p:blipFill>
        <p:spPr>
          <a:xfrm>
            <a:off x="3867912" y="306998"/>
            <a:ext cx="3111597" cy="2330694"/>
          </a:xfrm>
          <a:prstGeom prst="rect">
            <a:avLst/>
          </a:prstGeom>
        </p:spPr>
      </p:pic>
      <p:pic>
        <p:nvPicPr>
          <p:cNvPr id="8" name="Picture 7"/>
          <p:cNvPicPr>
            <a:picLocks noChangeAspect="1"/>
          </p:cNvPicPr>
          <p:nvPr/>
        </p:nvPicPr>
        <p:blipFill>
          <a:blip r:embed="rId5"/>
          <a:stretch>
            <a:fillRect/>
          </a:stretch>
        </p:blipFill>
        <p:spPr>
          <a:xfrm>
            <a:off x="9161585" y="4148864"/>
            <a:ext cx="2410557" cy="1667302"/>
          </a:xfrm>
          <a:prstGeom prst="rect">
            <a:avLst/>
          </a:prstGeom>
        </p:spPr>
      </p:pic>
      <p:pic>
        <p:nvPicPr>
          <p:cNvPr id="9" name="Picture 8"/>
          <p:cNvPicPr>
            <a:picLocks noChangeAspect="1"/>
          </p:cNvPicPr>
          <p:nvPr/>
        </p:nvPicPr>
        <p:blipFill>
          <a:blip r:embed="rId6"/>
          <a:stretch>
            <a:fillRect/>
          </a:stretch>
        </p:blipFill>
        <p:spPr>
          <a:xfrm>
            <a:off x="663819" y="3656867"/>
            <a:ext cx="2247900" cy="2990850"/>
          </a:xfrm>
          <a:prstGeom prst="rect">
            <a:avLst/>
          </a:prstGeom>
        </p:spPr>
      </p:pic>
      <p:pic>
        <p:nvPicPr>
          <p:cNvPr id="10" name="Picture 9"/>
          <p:cNvPicPr>
            <a:picLocks noChangeAspect="1"/>
          </p:cNvPicPr>
          <p:nvPr/>
        </p:nvPicPr>
        <p:blipFill>
          <a:blip r:embed="rId7"/>
          <a:stretch>
            <a:fillRect/>
          </a:stretch>
        </p:blipFill>
        <p:spPr>
          <a:xfrm>
            <a:off x="5214204" y="4342667"/>
            <a:ext cx="2466975" cy="1847850"/>
          </a:xfrm>
          <a:prstGeom prst="rect">
            <a:avLst/>
          </a:prstGeom>
        </p:spPr>
      </p:pic>
    </p:spTree>
    <p:extLst>
      <p:ext uri="{BB962C8B-B14F-4D97-AF65-F5344CB8AC3E}">
        <p14:creationId xmlns:p14="http://schemas.microsoft.com/office/powerpoint/2010/main" val="29267711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in the Early Years</a:t>
            </a:r>
            <a:endParaRPr lang="en-GB" dirty="0"/>
          </a:p>
        </p:txBody>
      </p:sp>
      <p:sp>
        <p:nvSpPr>
          <p:cNvPr id="3" name="Content Placeholder 2"/>
          <p:cNvSpPr>
            <a:spLocks noGrp="1"/>
          </p:cNvSpPr>
          <p:nvPr>
            <p:ph idx="1"/>
          </p:nvPr>
        </p:nvSpPr>
        <p:spPr/>
        <p:txBody>
          <a:bodyPr/>
          <a:lstStyle/>
          <a:p>
            <a:r>
              <a:rPr lang="en-US" dirty="0" smtClean="0"/>
              <a:t>During Early Years children </a:t>
            </a:r>
            <a:r>
              <a:rPr lang="en-US" dirty="0"/>
              <a:t>develop firm mathematical foundations in a way that is engaging, and appropriate for their age. </a:t>
            </a:r>
            <a:endParaRPr lang="en-US" dirty="0" smtClean="0"/>
          </a:p>
          <a:p>
            <a:r>
              <a:rPr lang="en-US" dirty="0" smtClean="0"/>
              <a:t>Children learn some key concepts through a range </a:t>
            </a:r>
            <a:r>
              <a:rPr lang="en-US" dirty="0"/>
              <a:t>of </a:t>
            </a:r>
            <a:r>
              <a:rPr lang="en-US" dirty="0" smtClean="0"/>
              <a:t>experiences.</a:t>
            </a:r>
          </a:p>
          <a:p>
            <a:r>
              <a:rPr lang="en-US" dirty="0" smtClean="0"/>
              <a:t>There </a:t>
            </a:r>
            <a:r>
              <a:rPr lang="en-US" dirty="0"/>
              <a:t>are six key areas of early mathematics </a:t>
            </a:r>
            <a:r>
              <a:rPr lang="en-US" dirty="0" smtClean="0"/>
              <a:t>learning: Cardinality and Counting; Comparison</a:t>
            </a:r>
            <a:r>
              <a:rPr lang="en-US" dirty="0"/>
              <a:t>;</a:t>
            </a:r>
            <a:r>
              <a:rPr lang="en-US" dirty="0" smtClean="0"/>
              <a:t> Composition; Pattern; Shape and space; Measures.</a:t>
            </a:r>
            <a:endParaRPr lang="en-GB" dirty="0"/>
          </a:p>
        </p:txBody>
      </p:sp>
      <p:sp>
        <p:nvSpPr>
          <p:cNvPr id="4" name="Text Placeholder 3"/>
          <p:cNvSpPr>
            <a:spLocks noGrp="1"/>
          </p:cNvSpPr>
          <p:nvPr>
            <p:ph type="body" sz="half" idx="2"/>
          </p:nvPr>
        </p:nvSpPr>
        <p:spPr/>
        <p:txBody>
          <a:bodyPr/>
          <a:lstStyle/>
          <a:p>
            <a:endParaRPr lang="en-GB" dirty="0"/>
          </a:p>
        </p:txBody>
      </p:sp>
      <p:pic>
        <p:nvPicPr>
          <p:cNvPr id="5" name="Picture 4"/>
          <p:cNvPicPr>
            <a:picLocks noChangeAspect="1"/>
          </p:cNvPicPr>
          <p:nvPr/>
        </p:nvPicPr>
        <p:blipFill>
          <a:blip r:embed="rId3"/>
          <a:stretch>
            <a:fillRect/>
          </a:stretch>
        </p:blipFill>
        <p:spPr>
          <a:xfrm>
            <a:off x="9250160" y="381000"/>
            <a:ext cx="2286000" cy="1524000"/>
          </a:xfrm>
          <a:prstGeom prst="rect">
            <a:avLst/>
          </a:prstGeom>
        </p:spPr>
      </p:pic>
      <p:pic>
        <p:nvPicPr>
          <p:cNvPr id="6" name="Picture 5"/>
          <p:cNvPicPr>
            <a:picLocks noChangeAspect="1"/>
          </p:cNvPicPr>
          <p:nvPr/>
        </p:nvPicPr>
        <p:blipFill>
          <a:blip r:embed="rId4"/>
          <a:stretch>
            <a:fillRect/>
          </a:stretch>
        </p:blipFill>
        <p:spPr>
          <a:xfrm>
            <a:off x="3514864" y="161925"/>
            <a:ext cx="2619375" cy="1743075"/>
          </a:xfrm>
          <a:prstGeom prst="rect">
            <a:avLst/>
          </a:prstGeom>
        </p:spPr>
      </p:pic>
      <p:pic>
        <p:nvPicPr>
          <p:cNvPr id="7" name="Picture 6"/>
          <p:cNvPicPr>
            <a:picLocks noChangeAspect="1"/>
          </p:cNvPicPr>
          <p:nvPr/>
        </p:nvPicPr>
        <p:blipFill>
          <a:blip r:embed="rId5"/>
          <a:stretch>
            <a:fillRect/>
          </a:stretch>
        </p:blipFill>
        <p:spPr>
          <a:xfrm>
            <a:off x="6353270" y="4876800"/>
            <a:ext cx="2857500" cy="1600200"/>
          </a:xfrm>
          <a:prstGeom prst="rect">
            <a:avLst/>
          </a:prstGeom>
        </p:spPr>
      </p:pic>
    </p:spTree>
    <p:extLst>
      <p:ext uri="{BB962C8B-B14F-4D97-AF65-F5344CB8AC3E}">
        <p14:creationId xmlns:p14="http://schemas.microsoft.com/office/powerpoint/2010/main" val="41841377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Progression Across  </a:t>
            </a:r>
            <a:br>
              <a:rPr lang="en-GB" dirty="0" smtClean="0"/>
            </a:br>
            <a:r>
              <a:rPr lang="en-GB" dirty="0" smtClean="0"/>
              <a:t>Year 1 – 6 </a:t>
            </a:r>
            <a:br>
              <a:rPr lang="en-GB" dirty="0" smtClean="0"/>
            </a:br>
            <a:r>
              <a:rPr lang="en-GB" b="1" u="sng" dirty="0" smtClean="0"/>
              <a:t>Number</a:t>
            </a:r>
            <a:endParaRPr lang="en-GB" b="1" u="sng" dirty="0"/>
          </a:p>
        </p:txBody>
      </p:sp>
      <p:pic>
        <p:nvPicPr>
          <p:cNvPr id="10" name="Content Placeholder 9"/>
          <p:cNvPicPr>
            <a:picLocks noGrp="1" noChangeAspect="1"/>
          </p:cNvPicPr>
          <p:nvPr>
            <p:ph idx="1"/>
          </p:nvPr>
        </p:nvPicPr>
        <p:blipFill>
          <a:blip r:embed="rId2"/>
          <a:stretch>
            <a:fillRect/>
          </a:stretch>
        </p:blipFill>
        <p:spPr>
          <a:xfrm>
            <a:off x="3517046" y="755850"/>
            <a:ext cx="8476130" cy="2668578"/>
          </a:xfrm>
          <a:prstGeom prst="rect">
            <a:avLst/>
          </a:prstGeom>
        </p:spPr>
      </p:pic>
      <p:pic>
        <p:nvPicPr>
          <p:cNvPr id="11" name="Picture 10"/>
          <p:cNvPicPr>
            <a:picLocks noChangeAspect="1"/>
          </p:cNvPicPr>
          <p:nvPr/>
        </p:nvPicPr>
        <p:blipFill>
          <a:blip r:embed="rId3"/>
          <a:stretch>
            <a:fillRect/>
          </a:stretch>
        </p:blipFill>
        <p:spPr>
          <a:xfrm>
            <a:off x="3517046" y="3690017"/>
            <a:ext cx="8476130" cy="2551856"/>
          </a:xfrm>
          <a:prstGeom prst="rect">
            <a:avLst/>
          </a:prstGeom>
        </p:spPr>
      </p:pic>
      <p:pic>
        <p:nvPicPr>
          <p:cNvPr id="12" name="Picture 11"/>
          <p:cNvPicPr>
            <a:picLocks noChangeAspect="1"/>
          </p:cNvPicPr>
          <p:nvPr/>
        </p:nvPicPr>
        <p:blipFill>
          <a:blip r:embed="rId4"/>
          <a:stretch>
            <a:fillRect/>
          </a:stretch>
        </p:blipFill>
        <p:spPr>
          <a:xfrm>
            <a:off x="416972" y="489072"/>
            <a:ext cx="2619375" cy="1743075"/>
          </a:xfrm>
          <a:prstGeom prst="rect">
            <a:avLst/>
          </a:prstGeom>
        </p:spPr>
      </p:pic>
    </p:spTree>
    <p:extLst>
      <p:ext uri="{BB962C8B-B14F-4D97-AF65-F5344CB8AC3E}">
        <p14:creationId xmlns:p14="http://schemas.microsoft.com/office/powerpoint/2010/main" val="22110881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296" y="958362"/>
            <a:ext cx="2947482" cy="3509358"/>
          </a:xfrm>
        </p:spPr>
        <p:txBody>
          <a:bodyPr/>
          <a:lstStyle/>
          <a:p>
            <a:r>
              <a:rPr lang="en-GB" dirty="0"/>
              <a:t>Progression Across  </a:t>
            </a:r>
            <a:br>
              <a:rPr lang="en-GB" dirty="0"/>
            </a:br>
            <a:r>
              <a:rPr lang="en-GB" dirty="0"/>
              <a:t>Year 1 – 6 </a:t>
            </a:r>
            <a:br>
              <a:rPr lang="en-GB" dirty="0"/>
            </a:br>
            <a:r>
              <a:rPr lang="en-GB" b="1" u="sng" dirty="0" smtClean="0"/>
              <a:t>Addition &amp; Subtraction </a:t>
            </a:r>
            <a:endParaRPr lang="en-GB" dirty="0"/>
          </a:p>
        </p:txBody>
      </p:sp>
      <p:pic>
        <p:nvPicPr>
          <p:cNvPr id="4" name="Content Placeholder 3"/>
          <p:cNvPicPr>
            <a:picLocks noGrp="1" noChangeAspect="1"/>
          </p:cNvPicPr>
          <p:nvPr>
            <p:ph idx="1"/>
          </p:nvPr>
        </p:nvPicPr>
        <p:blipFill>
          <a:blip r:embed="rId2"/>
          <a:stretch>
            <a:fillRect/>
          </a:stretch>
        </p:blipFill>
        <p:spPr>
          <a:xfrm>
            <a:off x="3297236" y="1648360"/>
            <a:ext cx="8823957" cy="3552136"/>
          </a:xfrm>
          <a:prstGeom prst="rect">
            <a:avLst/>
          </a:prstGeom>
        </p:spPr>
      </p:pic>
      <p:pic>
        <p:nvPicPr>
          <p:cNvPr id="3074" name="Picture 2" descr="FREE Column Addition / Subtraction Posters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759" y="4144962"/>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4385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Progression Across  </a:t>
            </a:r>
            <a:br>
              <a:rPr lang="en-GB" dirty="0"/>
            </a:br>
            <a:r>
              <a:rPr lang="en-GB" dirty="0"/>
              <a:t>Year 1 – 6 </a:t>
            </a:r>
            <a:br>
              <a:rPr lang="en-GB" dirty="0"/>
            </a:br>
            <a:r>
              <a:rPr lang="en-GB" b="1" u="sng" dirty="0" smtClean="0"/>
              <a:t>Multiplication</a:t>
            </a:r>
            <a:endParaRPr lang="en-GB" dirty="0"/>
          </a:p>
        </p:txBody>
      </p:sp>
      <p:pic>
        <p:nvPicPr>
          <p:cNvPr id="4" name="Content Placeholder 3"/>
          <p:cNvPicPr>
            <a:picLocks noGrp="1" noChangeAspect="1"/>
          </p:cNvPicPr>
          <p:nvPr>
            <p:ph idx="1"/>
          </p:nvPr>
        </p:nvPicPr>
        <p:blipFill>
          <a:blip r:embed="rId3"/>
          <a:stretch>
            <a:fillRect/>
          </a:stretch>
        </p:blipFill>
        <p:spPr>
          <a:xfrm>
            <a:off x="3602042" y="58772"/>
            <a:ext cx="7974501" cy="4021257"/>
          </a:xfrm>
          <a:prstGeom prst="rect">
            <a:avLst/>
          </a:prstGeom>
        </p:spPr>
      </p:pic>
      <p:pic>
        <p:nvPicPr>
          <p:cNvPr id="6" name="Picture 5"/>
          <p:cNvPicPr>
            <a:picLocks noChangeAspect="1"/>
          </p:cNvPicPr>
          <p:nvPr/>
        </p:nvPicPr>
        <p:blipFill>
          <a:blip r:embed="rId4"/>
          <a:stretch>
            <a:fillRect/>
          </a:stretch>
        </p:blipFill>
        <p:spPr>
          <a:xfrm>
            <a:off x="3602042" y="3979631"/>
            <a:ext cx="7974501" cy="2715088"/>
          </a:xfrm>
          <a:prstGeom prst="rect">
            <a:avLst/>
          </a:prstGeom>
        </p:spPr>
      </p:pic>
      <p:sp>
        <p:nvSpPr>
          <p:cNvPr id="7" name="Oval 6"/>
          <p:cNvSpPr/>
          <p:nvPr/>
        </p:nvSpPr>
        <p:spPr>
          <a:xfrm>
            <a:off x="7693269" y="468125"/>
            <a:ext cx="1186962" cy="931985"/>
          </a:xfrm>
          <a:prstGeom prst="ellipse">
            <a:avLst/>
          </a:prstGeom>
          <a:no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5"/>
          <a:stretch>
            <a:fillRect/>
          </a:stretch>
        </p:blipFill>
        <p:spPr>
          <a:xfrm>
            <a:off x="328246" y="352312"/>
            <a:ext cx="2971800" cy="1543050"/>
          </a:xfrm>
          <a:prstGeom prst="rect">
            <a:avLst/>
          </a:prstGeom>
        </p:spPr>
      </p:pic>
    </p:spTree>
    <p:extLst>
      <p:ext uri="{BB962C8B-B14F-4D97-AF65-F5344CB8AC3E}">
        <p14:creationId xmlns:p14="http://schemas.microsoft.com/office/powerpoint/2010/main" val="13233595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Assessments in Maths</a:t>
            </a:r>
            <a:endParaRPr lang="en-GB" dirty="0"/>
          </a:p>
        </p:txBody>
      </p:sp>
      <p:sp>
        <p:nvSpPr>
          <p:cNvPr id="3" name="Content Placeholder 2"/>
          <p:cNvSpPr>
            <a:spLocks noGrp="1"/>
          </p:cNvSpPr>
          <p:nvPr>
            <p:ph idx="1"/>
          </p:nvPr>
        </p:nvSpPr>
        <p:spPr/>
        <p:txBody>
          <a:bodyPr/>
          <a:lstStyle/>
          <a:p>
            <a:r>
              <a:rPr lang="en-GB" dirty="0" smtClean="0"/>
              <a:t>Each year group will undergo their own assessments during each term in school. These help teachers to identify how confident children are in different areas of Maths.</a:t>
            </a:r>
          </a:p>
          <a:p>
            <a:r>
              <a:rPr lang="en-GB" dirty="0" smtClean="0"/>
              <a:t>In Year 2 and 6 children will undergo SATs testing.</a:t>
            </a:r>
          </a:p>
          <a:p>
            <a:r>
              <a:rPr lang="en-GB" dirty="0" smtClean="0"/>
              <a:t>In Year 4 children will complete the Multiplication Table Check (MTC) in the Summer term – it is an online activity where children will demonstrate their understanding of the times tables and related division up to 12x12.</a:t>
            </a:r>
          </a:p>
        </p:txBody>
      </p:sp>
      <p:pic>
        <p:nvPicPr>
          <p:cNvPr id="4" name="Picture 3"/>
          <p:cNvPicPr>
            <a:picLocks noChangeAspect="1"/>
          </p:cNvPicPr>
          <p:nvPr/>
        </p:nvPicPr>
        <p:blipFill>
          <a:blip r:embed="rId2"/>
          <a:stretch>
            <a:fillRect/>
          </a:stretch>
        </p:blipFill>
        <p:spPr>
          <a:xfrm>
            <a:off x="5754931" y="4883395"/>
            <a:ext cx="3038475" cy="1504950"/>
          </a:xfrm>
          <a:prstGeom prst="rect">
            <a:avLst/>
          </a:prstGeom>
        </p:spPr>
      </p:pic>
    </p:spTree>
    <p:extLst>
      <p:ext uri="{BB962C8B-B14F-4D97-AF65-F5344CB8AC3E}">
        <p14:creationId xmlns:p14="http://schemas.microsoft.com/office/powerpoint/2010/main" val="39694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60110" y="41251"/>
            <a:ext cx="3809098" cy="3285347"/>
          </a:xfrm>
          <a:prstGeom prst="rect">
            <a:avLst/>
          </a:prstGeom>
        </p:spPr>
      </p:pic>
      <p:pic>
        <p:nvPicPr>
          <p:cNvPr id="3" name="Picture 2"/>
          <p:cNvPicPr>
            <a:picLocks noChangeAspect="1"/>
          </p:cNvPicPr>
          <p:nvPr/>
        </p:nvPicPr>
        <p:blipFill>
          <a:blip r:embed="rId4"/>
          <a:stretch>
            <a:fillRect/>
          </a:stretch>
        </p:blipFill>
        <p:spPr>
          <a:xfrm>
            <a:off x="8836196" y="835269"/>
            <a:ext cx="2979828" cy="5145366"/>
          </a:xfrm>
          <a:prstGeom prst="rect">
            <a:avLst/>
          </a:prstGeom>
        </p:spPr>
      </p:pic>
      <p:pic>
        <p:nvPicPr>
          <p:cNvPr id="4" name="Picture 3"/>
          <p:cNvPicPr>
            <a:picLocks noChangeAspect="1"/>
          </p:cNvPicPr>
          <p:nvPr/>
        </p:nvPicPr>
        <p:blipFill>
          <a:blip r:embed="rId5"/>
          <a:stretch>
            <a:fillRect/>
          </a:stretch>
        </p:blipFill>
        <p:spPr>
          <a:xfrm>
            <a:off x="1341577" y="3326598"/>
            <a:ext cx="2731745" cy="3531402"/>
          </a:xfrm>
          <a:prstGeom prst="rect">
            <a:avLst/>
          </a:prstGeom>
        </p:spPr>
      </p:pic>
      <p:pic>
        <p:nvPicPr>
          <p:cNvPr id="5" name="Picture 4"/>
          <p:cNvPicPr>
            <a:picLocks noChangeAspect="1"/>
          </p:cNvPicPr>
          <p:nvPr/>
        </p:nvPicPr>
        <p:blipFill>
          <a:blip r:embed="rId6"/>
          <a:stretch>
            <a:fillRect/>
          </a:stretch>
        </p:blipFill>
        <p:spPr>
          <a:xfrm>
            <a:off x="4630624" y="1683924"/>
            <a:ext cx="4205572" cy="4912770"/>
          </a:xfrm>
          <a:prstGeom prst="rect">
            <a:avLst/>
          </a:prstGeom>
        </p:spPr>
      </p:pic>
      <p:sp>
        <p:nvSpPr>
          <p:cNvPr id="6" name="TextBox 5"/>
          <p:cNvSpPr txBox="1"/>
          <p:nvPr/>
        </p:nvSpPr>
        <p:spPr>
          <a:xfrm>
            <a:off x="4932484" y="378069"/>
            <a:ext cx="2083777" cy="584775"/>
          </a:xfrm>
          <a:prstGeom prst="rect">
            <a:avLst/>
          </a:prstGeom>
          <a:noFill/>
        </p:spPr>
        <p:txBody>
          <a:bodyPr wrap="square" rtlCol="0">
            <a:spAutoFit/>
          </a:bodyPr>
          <a:lstStyle/>
          <a:p>
            <a:r>
              <a:rPr lang="en-GB" sz="3200" b="1" dirty="0" smtClean="0"/>
              <a:t>Year 2</a:t>
            </a:r>
            <a:endParaRPr lang="en-GB" sz="3200" b="1" dirty="0"/>
          </a:p>
        </p:txBody>
      </p:sp>
    </p:spTree>
    <p:extLst>
      <p:ext uri="{BB962C8B-B14F-4D97-AF65-F5344CB8AC3E}">
        <p14:creationId xmlns:p14="http://schemas.microsoft.com/office/powerpoint/2010/main" val="19639202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160927" y="3111744"/>
            <a:ext cx="5031073" cy="3746256"/>
          </a:xfrm>
          <a:prstGeom prst="rect">
            <a:avLst/>
          </a:prstGeom>
        </p:spPr>
      </p:pic>
      <p:sp>
        <p:nvSpPr>
          <p:cNvPr id="5" name="TextBox 4"/>
          <p:cNvSpPr txBox="1"/>
          <p:nvPr/>
        </p:nvSpPr>
        <p:spPr>
          <a:xfrm>
            <a:off x="4932484" y="378069"/>
            <a:ext cx="2083777" cy="584775"/>
          </a:xfrm>
          <a:prstGeom prst="rect">
            <a:avLst/>
          </a:prstGeom>
          <a:noFill/>
        </p:spPr>
        <p:txBody>
          <a:bodyPr wrap="square" rtlCol="0">
            <a:spAutoFit/>
          </a:bodyPr>
          <a:lstStyle/>
          <a:p>
            <a:r>
              <a:rPr lang="en-GB" sz="3200" b="1" dirty="0" smtClean="0"/>
              <a:t>Year 6</a:t>
            </a:r>
            <a:endParaRPr lang="en-GB" sz="3200" b="1" dirty="0"/>
          </a:p>
        </p:txBody>
      </p:sp>
      <p:pic>
        <p:nvPicPr>
          <p:cNvPr id="7" name="Picture 6"/>
          <p:cNvPicPr>
            <a:picLocks noChangeAspect="1"/>
          </p:cNvPicPr>
          <p:nvPr/>
        </p:nvPicPr>
        <p:blipFill>
          <a:blip r:embed="rId4"/>
          <a:stretch>
            <a:fillRect/>
          </a:stretch>
        </p:blipFill>
        <p:spPr>
          <a:xfrm>
            <a:off x="123094" y="0"/>
            <a:ext cx="4788272" cy="4053254"/>
          </a:xfrm>
          <a:prstGeom prst="rect">
            <a:avLst/>
          </a:prstGeom>
        </p:spPr>
      </p:pic>
      <p:pic>
        <p:nvPicPr>
          <p:cNvPr id="9" name="Picture 8"/>
          <p:cNvPicPr>
            <a:picLocks noChangeAspect="1"/>
          </p:cNvPicPr>
          <p:nvPr/>
        </p:nvPicPr>
        <p:blipFill>
          <a:blip r:embed="rId5"/>
          <a:stretch>
            <a:fillRect/>
          </a:stretch>
        </p:blipFill>
        <p:spPr>
          <a:xfrm>
            <a:off x="7591770" y="98227"/>
            <a:ext cx="4169386" cy="3013517"/>
          </a:xfrm>
          <a:prstGeom prst="rect">
            <a:avLst/>
          </a:prstGeom>
        </p:spPr>
      </p:pic>
      <p:pic>
        <p:nvPicPr>
          <p:cNvPr id="10" name="Picture 9"/>
          <p:cNvPicPr>
            <a:picLocks noChangeAspect="1"/>
          </p:cNvPicPr>
          <p:nvPr/>
        </p:nvPicPr>
        <p:blipFill>
          <a:blip r:embed="rId6"/>
          <a:stretch>
            <a:fillRect/>
          </a:stretch>
        </p:blipFill>
        <p:spPr>
          <a:xfrm>
            <a:off x="210648" y="4211516"/>
            <a:ext cx="3373756" cy="2494770"/>
          </a:xfrm>
          <a:prstGeom prst="rect">
            <a:avLst/>
          </a:prstGeom>
        </p:spPr>
      </p:pic>
      <p:pic>
        <p:nvPicPr>
          <p:cNvPr id="8" name="Picture 7"/>
          <p:cNvPicPr>
            <a:picLocks noChangeAspect="1"/>
          </p:cNvPicPr>
          <p:nvPr/>
        </p:nvPicPr>
        <p:blipFill>
          <a:blip r:embed="rId7"/>
          <a:stretch>
            <a:fillRect/>
          </a:stretch>
        </p:blipFill>
        <p:spPr>
          <a:xfrm>
            <a:off x="3318565" y="2658573"/>
            <a:ext cx="4485178" cy="1922219"/>
          </a:xfrm>
          <a:prstGeom prst="rect">
            <a:avLst/>
          </a:prstGeom>
        </p:spPr>
      </p:pic>
    </p:spTree>
    <p:extLst>
      <p:ext uri="{BB962C8B-B14F-4D97-AF65-F5344CB8AC3E}">
        <p14:creationId xmlns:p14="http://schemas.microsoft.com/office/powerpoint/2010/main" val="41766903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a:xfrm>
            <a:off x="256032" y="1143000"/>
            <a:ext cx="2834640" cy="773723"/>
          </a:xfrm>
        </p:spPr>
        <p:txBody>
          <a:bodyPr/>
          <a:lstStyle/>
          <a:p>
            <a:r>
              <a:rPr lang="en-GB" dirty="0" smtClean="0"/>
              <a:t>Times Tables</a:t>
            </a:r>
            <a:endParaRPr lang="en-GB" dirty="0"/>
          </a:p>
        </p:txBody>
      </p:sp>
      <p:sp>
        <p:nvSpPr>
          <p:cNvPr id="3" name="Content Placeholder 2"/>
          <p:cNvSpPr>
            <a:spLocks noGrp="1"/>
          </p:cNvSpPr>
          <p:nvPr>
            <p:ph idx="1"/>
          </p:nvPr>
        </p:nvSpPr>
        <p:spPr/>
        <p:txBody>
          <a:bodyPr>
            <a:normAutofit fontScale="70000" lnSpcReduction="20000"/>
          </a:bodyPr>
          <a:lstStyle/>
          <a:p>
            <a:pPr marL="0" indent="0" fontAlgn="base">
              <a:buNone/>
            </a:pPr>
            <a:r>
              <a:rPr lang="en-US" dirty="0" smtClean="0"/>
              <a:t>1</a:t>
            </a:r>
            <a:r>
              <a:rPr lang="en-US" dirty="0"/>
              <a:t>. </a:t>
            </a:r>
            <a:r>
              <a:rPr lang="en-US" dirty="0" err="1"/>
              <a:t>Practise</a:t>
            </a:r>
            <a:r>
              <a:rPr lang="en-US" dirty="0"/>
              <a:t> tables as a </a:t>
            </a:r>
            <a:r>
              <a:rPr lang="en-US" dirty="0" smtClean="0"/>
              <a:t>time-filler –</a:t>
            </a:r>
          </a:p>
          <a:p>
            <a:pPr marL="0" indent="0" fontAlgn="base">
              <a:buNone/>
            </a:pPr>
            <a:r>
              <a:rPr lang="en-US" dirty="0" smtClean="0"/>
              <a:t>When </a:t>
            </a:r>
            <a:r>
              <a:rPr lang="en-US" dirty="0"/>
              <a:t>you’re sitting at traffic lights or waiting in the doctor’s surgery it is the perfect opportunity for a bit of times table practice! It’s always better (for both your child and you!) to just spend a few minutes reciting or testing times tables rather than going into overdrive and spending too long </a:t>
            </a:r>
            <a:r>
              <a:rPr lang="en-US" dirty="0" err="1"/>
              <a:t>practising</a:t>
            </a:r>
            <a:r>
              <a:rPr lang="en-US" dirty="0"/>
              <a:t> them.</a:t>
            </a:r>
          </a:p>
          <a:p>
            <a:pPr marL="0" indent="0" fontAlgn="base">
              <a:buNone/>
            </a:pPr>
            <a:r>
              <a:rPr lang="en-US" dirty="0"/>
              <a:t>2. Help them with the ones they find tricky</a:t>
            </a:r>
          </a:p>
          <a:p>
            <a:pPr marL="0" indent="0" fontAlgn="base">
              <a:buNone/>
            </a:pPr>
            <a:r>
              <a:rPr lang="en-US" dirty="0"/>
              <a:t>There are usually one or two multiplication facts in each times table that are more difficult. When you notice that your child is stumbling over the same fact each time, try to give them extra practice. You could even get your child to write the fact out in a fun way on a piece of card and then stick it somewhere prominent (like on the fridge) so that they have an extra reminder!</a:t>
            </a:r>
          </a:p>
          <a:p>
            <a:pPr marL="0" indent="0" fontAlgn="base">
              <a:buNone/>
            </a:pPr>
            <a:r>
              <a:rPr lang="en-US" dirty="0"/>
              <a:t>3. Use a number grid</a:t>
            </a:r>
          </a:p>
          <a:p>
            <a:pPr marL="0" indent="0" fontAlgn="base">
              <a:buNone/>
            </a:pPr>
            <a:r>
              <a:rPr lang="en-US" dirty="0"/>
              <a:t>Printing off a simple </a:t>
            </a:r>
            <a:r>
              <a:rPr lang="en-US" u="sng" dirty="0">
                <a:hlinkClick r:id="rId2"/>
              </a:rPr>
              <a:t>10 x 10 number grid</a:t>
            </a:r>
            <a:r>
              <a:rPr lang="en-US" dirty="0"/>
              <a:t> can be a great way to demonstrate how times tables relate to number sequences. You can get your child to </a:t>
            </a:r>
            <a:r>
              <a:rPr lang="en-US" dirty="0" err="1"/>
              <a:t>colour</a:t>
            </a:r>
            <a:r>
              <a:rPr lang="en-US" dirty="0"/>
              <a:t> in multiples of different numbers on different number squares so that they can clearly see the number patterns.</a:t>
            </a:r>
          </a:p>
          <a:p>
            <a:pPr marL="0" indent="0" fontAlgn="base">
              <a:buNone/>
            </a:pPr>
            <a:r>
              <a:rPr lang="en-US" dirty="0"/>
              <a:t>4. Make it real</a:t>
            </a:r>
          </a:p>
          <a:p>
            <a:pPr marL="0" indent="0" fontAlgn="base">
              <a:buNone/>
            </a:pPr>
            <a:r>
              <a:rPr lang="en-US" dirty="0"/>
              <a:t>The danger with too much rote learning of times tables is that children can fail to see the use of times tables in real life. Try to take opportunities to get your child to use multiplication in problem solving, for example working out quantities for scaling up a recipe, or calculating the price of more than one item of shopping.</a:t>
            </a:r>
          </a:p>
          <a:p>
            <a:pPr marL="0" indent="0" fontAlgn="base">
              <a:buNone/>
            </a:pPr>
            <a:r>
              <a:rPr lang="en-US" dirty="0"/>
              <a:t>5. Create a challenge</a:t>
            </a:r>
          </a:p>
          <a:p>
            <a:pPr marL="0" indent="0" fontAlgn="base">
              <a:buNone/>
            </a:pPr>
            <a:r>
              <a:rPr lang="en-US" dirty="0"/>
              <a:t>Make it fun by turning times table practice into a competition or challenge for your child, by timing them and keeping a record of their scores. You could even join in yourself and set a challenge to learn a more difficult times table, such as the 13 times table and get your child to test you at the end of the week in exchange for testing them</a:t>
            </a:r>
            <a:r>
              <a:rPr lang="en-US" dirty="0" smtClean="0"/>
              <a:t>…</a:t>
            </a:r>
            <a:endParaRPr lang="en-US" dirty="0"/>
          </a:p>
        </p:txBody>
      </p:sp>
      <p:sp>
        <p:nvSpPr>
          <p:cNvPr id="15" name="Text Placeholder 14"/>
          <p:cNvSpPr>
            <a:spLocks noGrp="1"/>
          </p:cNvSpPr>
          <p:nvPr>
            <p:ph type="body" sz="half" idx="2"/>
          </p:nvPr>
        </p:nvSpPr>
        <p:spPr>
          <a:xfrm>
            <a:off x="256031" y="2540977"/>
            <a:ext cx="2979537" cy="3275189"/>
          </a:xfrm>
        </p:spPr>
        <p:txBody>
          <a:bodyPr>
            <a:normAutofit fontScale="92500" lnSpcReduction="10000"/>
          </a:bodyPr>
          <a:lstStyle/>
          <a:p>
            <a:r>
              <a:rPr lang="en-US" sz="1800" dirty="0"/>
              <a:t>Learning times tables off by heart makes mental </a:t>
            </a:r>
            <a:r>
              <a:rPr lang="en-US" sz="1800" dirty="0" err="1"/>
              <a:t>maths</a:t>
            </a:r>
            <a:r>
              <a:rPr lang="en-US" sz="1800" dirty="0"/>
              <a:t> much easier. It will boost your child’s confidence in their </a:t>
            </a:r>
            <a:r>
              <a:rPr lang="en-US" sz="1800" dirty="0" err="1"/>
              <a:t>maths</a:t>
            </a:r>
            <a:r>
              <a:rPr lang="en-US" sz="1800" dirty="0"/>
              <a:t> lessons at school, but it’s also a skill they’ll use all the time in the world outside school</a:t>
            </a:r>
            <a:r>
              <a:rPr lang="en-US" sz="1800" dirty="0" smtClean="0"/>
              <a:t>.</a:t>
            </a:r>
          </a:p>
          <a:p>
            <a:endParaRPr lang="en-US" sz="1800" dirty="0"/>
          </a:p>
          <a:p>
            <a:r>
              <a:rPr lang="en-US" sz="1800" dirty="0" smtClean="0"/>
              <a:t>Here are just a few examples of how to help your children at home…</a:t>
            </a:r>
            <a:endParaRPr lang="en-US" sz="1800" dirty="0"/>
          </a:p>
          <a:p>
            <a:endParaRPr lang="en-GB" dirty="0"/>
          </a:p>
        </p:txBody>
      </p:sp>
      <p:sp>
        <p:nvSpPr>
          <p:cNvPr id="16" name="TextBox 15"/>
          <p:cNvSpPr txBox="1"/>
          <p:nvPr/>
        </p:nvSpPr>
        <p:spPr>
          <a:xfrm>
            <a:off x="3235568" y="6255754"/>
            <a:ext cx="4730261" cy="369332"/>
          </a:xfrm>
          <a:prstGeom prst="rect">
            <a:avLst/>
          </a:prstGeom>
          <a:noFill/>
        </p:spPr>
        <p:txBody>
          <a:bodyPr wrap="square" rtlCol="0">
            <a:spAutoFit/>
          </a:bodyPr>
          <a:lstStyle/>
          <a:p>
            <a:r>
              <a:rPr lang="en-GB" dirty="0" smtClean="0"/>
              <a:t>Games (online), flashcards, songs</a:t>
            </a:r>
            <a:endParaRPr lang="en-GB" dirty="0"/>
          </a:p>
        </p:txBody>
      </p:sp>
    </p:spTree>
    <p:extLst>
      <p:ext uri="{BB962C8B-B14F-4D97-AF65-F5344CB8AC3E}">
        <p14:creationId xmlns:p14="http://schemas.microsoft.com/office/powerpoint/2010/main" val="44646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5" grpId="0" build="p"/>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Helping Your Children at Home</a:t>
            </a:r>
            <a:endParaRPr lang="en-GB" dirty="0"/>
          </a:p>
        </p:txBody>
      </p:sp>
      <p:sp>
        <p:nvSpPr>
          <p:cNvPr id="3" name="Content Placeholder 2"/>
          <p:cNvSpPr>
            <a:spLocks noGrp="1"/>
          </p:cNvSpPr>
          <p:nvPr>
            <p:ph idx="1"/>
          </p:nvPr>
        </p:nvSpPr>
        <p:spPr>
          <a:xfrm>
            <a:off x="3867912" y="131885"/>
            <a:ext cx="7315200" cy="6550269"/>
          </a:xfrm>
        </p:spPr>
        <p:txBody>
          <a:bodyPr>
            <a:normAutofit/>
          </a:bodyPr>
          <a:lstStyle/>
          <a:p>
            <a:r>
              <a:rPr lang="en-US" sz="2400" b="1" dirty="0"/>
              <a:t>Discuss </a:t>
            </a:r>
            <a:r>
              <a:rPr lang="en-US" sz="2400" b="1" dirty="0" err="1"/>
              <a:t>Maths</a:t>
            </a:r>
            <a:r>
              <a:rPr lang="en-US" sz="2400" b="1" dirty="0"/>
              <a:t> with your Child at </a:t>
            </a:r>
            <a:r>
              <a:rPr lang="en-US" sz="2400" b="1" dirty="0" smtClean="0"/>
              <a:t>Home</a:t>
            </a:r>
          </a:p>
          <a:p>
            <a:pPr lvl="1" fontAlgn="base"/>
            <a:r>
              <a:rPr lang="en-US" sz="1400" dirty="0"/>
              <a:t>How many is that? How many would I have if I had another one?</a:t>
            </a:r>
          </a:p>
          <a:p>
            <a:pPr lvl="1" fontAlgn="base"/>
            <a:r>
              <a:rPr lang="en-US" sz="1400" dirty="0"/>
              <a:t>What would half of that look like?</a:t>
            </a:r>
          </a:p>
          <a:p>
            <a:pPr lvl="1" fontAlgn="base"/>
            <a:r>
              <a:rPr lang="en-US" sz="1400" dirty="0"/>
              <a:t>How could I split this equally?</a:t>
            </a:r>
          </a:p>
          <a:p>
            <a:pPr lvl="1" fontAlgn="base"/>
            <a:r>
              <a:rPr lang="en-US" sz="1400" dirty="0" smtClean="0"/>
              <a:t>What’s </a:t>
            </a:r>
            <a:r>
              <a:rPr lang="en-US" sz="1400" dirty="0"/>
              <a:t>the chance of that happening</a:t>
            </a:r>
            <a:r>
              <a:rPr lang="en-US" sz="1400" dirty="0" smtClean="0"/>
              <a:t>?</a:t>
            </a:r>
          </a:p>
          <a:p>
            <a:pPr lvl="1" fontAlgn="base"/>
            <a:r>
              <a:rPr lang="en-US" sz="1400" dirty="0" smtClean="0"/>
              <a:t>How many eggs would I need if I made double the amount in this recipe?</a:t>
            </a:r>
            <a:endParaRPr lang="en-US" sz="1400" dirty="0"/>
          </a:p>
          <a:p>
            <a:pPr lvl="1" fontAlgn="base"/>
            <a:r>
              <a:rPr lang="en-US" sz="1400" dirty="0" smtClean="0"/>
              <a:t>How </a:t>
            </a:r>
            <a:r>
              <a:rPr lang="en-US" sz="1400" dirty="0"/>
              <a:t>many cards will you draw</a:t>
            </a:r>
            <a:r>
              <a:rPr lang="en-US" sz="1400" dirty="0" smtClean="0"/>
              <a:t>?</a:t>
            </a:r>
            <a:endParaRPr lang="en-US" sz="2000" b="1" dirty="0" smtClean="0"/>
          </a:p>
          <a:p>
            <a:r>
              <a:rPr lang="en-US" sz="2400" b="1" dirty="0"/>
              <a:t>Learn </a:t>
            </a:r>
            <a:r>
              <a:rPr lang="en-US" sz="2400" b="1" dirty="0" err="1"/>
              <a:t>Maths</a:t>
            </a:r>
            <a:r>
              <a:rPr lang="en-US" sz="2400" b="1" dirty="0"/>
              <a:t> Through Playing </a:t>
            </a:r>
            <a:r>
              <a:rPr lang="en-US" sz="2400" b="1" dirty="0" smtClean="0"/>
              <a:t>Games</a:t>
            </a:r>
          </a:p>
          <a:p>
            <a:r>
              <a:rPr lang="en-US" sz="2400" b="1" dirty="0" smtClean="0"/>
              <a:t>Sing nursery rhymes / songs</a:t>
            </a:r>
          </a:p>
          <a:p>
            <a:r>
              <a:rPr lang="en-US" sz="2400" b="1" dirty="0"/>
              <a:t>Use Your Child's Interests to Help with </a:t>
            </a:r>
            <a:r>
              <a:rPr lang="en-US" sz="2400" b="1" dirty="0" err="1"/>
              <a:t>Maths</a:t>
            </a:r>
            <a:endParaRPr lang="en-US" sz="2400" b="1" dirty="0"/>
          </a:p>
          <a:p>
            <a:r>
              <a:rPr lang="en-US" sz="2400" b="1" dirty="0" smtClean="0"/>
              <a:t>See </a:t>
            </a:r>
            <a:r>
              <a:rPr lang="en-US" sz="2400" b="1" dirty="0" err="1"/>
              <a:t>Maths</a:t>
            </a:r>
            <a:r>
              <a:rPr lang="en-US" sz="2400" b="1" dirty="0"/>
              <a:t> in Everyday </a:t>
            </a:r>
            <a:r>
              <a:rPr lang="en-US" sz="2400" b="1" dirty="0" smtClean="0"/>
              <a:t>Life</a:t>
            </a:r>
          </a:p>
          <a:p>
            <a:pPr lvl="1" fontAlgn="base"/>
            <a:r>
              <a:rPr lang="en-US" sz="1400" dirty="0" smtClean="0"/>
              <a:t>What shapes do you see around you?</a:t>
            </a:r>
            <a:endParaRPr lang="en-US" sz="1400" dirty="0"/>
          </a:p>
          <a:p>
            <a:pPr lvl="1" fontAlgn="base"/>
            <a:r>
              <a:rPr lang="en-US" sz="1400" dirty="0" smtClean="0"/>
              <a:t>What is one / ten more than this number of cars/sweets/toys?</a:t>
            </a:r>
            <a:endParaRPr lang="en-US" sz="2400" b="1" dirty="0" smtClean="0"/>
          </a:p>
          <a:p>
            <a:r>
              <a:rPr lang="en-US" sz="2400" b="1" dirty="0" smtClean="0"/>
              <a:t>Involve y</a:t>
            </a:r>
            <a:r>
              <a:rPr lang="en-US" sz="2400" b="1" dirty="0"/>
              <a:t>our children in cooking or shopping</a:t>
            </a:r>
          </a:p>
          <a:p>
            <a:pPr lvl="1" fontAlgn="base"/>
            <a:r>
              <a:rPr lang="en-US" sz="1400" dirty="0" smtClean="0"/>
              <a:t>Counting out money</a:t>
            </a:r>
          </a:p>
          <a:p>
            <a:pPr lvl="1" fontAlgn="base"/>
            <a:r>
              <a:rPr lang="en-US" sz="1400" dirty="0" smtClean="0"/>
              <a:t>Estimating cost</a:t>
            </a:r>
          </a:p>
          <a:p>
            <a:pPr lvl="1" fontAlgn="base"/>
            <a:r>
              <a:rPr lang="en-US" sz="1400" dirty="0" smtClean="0"/>
              <a:t>Estimating weight which is heaviest/lightest </a:t>
            </a:r>
          </a:p>
          <a:p>
            <a:pPr lvl="1" fontAlgn="base"/>
            <a:r>
              <a:rPr lang="en-US" sz="1400" dirty="0" smtClean="0"/>
              <a:t>Weighing ingredients – reading scales</a:t>
            </a:r>
          </a:p>
        </p:txBody>
      </p:sp>
      <p:sp>
        <p:nvSpPr>
          <p:cNvPr id="4" name="Text Placeholder 3"/>
          <p:cNvSpPr>
            <a:spLocks noGrp="1"/>
          </p:cNvSpPr>
          <p:nvPr>
            <p:ph type="body" sz="half" idx="2"/>
          </p:nvPr>
        </p:nvSpPr>
        <p:spPr/>
        <p:txBody>
          <a:bodyPr/>
          <a:lstStyle/>
          <a:p>
            <a:endParaRPr lang="en-GB" dirty="0"/>
          </a:p>
        </p:txBody>
      </p:sp>
      <p:pic>
        <p:nvPicPr>
          <p:cNvPr id="5" name="Picture 4"/>
          <p:cNvPicPr>
            <a:picLocks noChangeAspect="1"/>
          </p:cNvPicPr>
          <p:nvPr/>
        </p:nvPicPr>
        <p:blipFill>
          <a:blip r:embed="rId3"/>
          <a:stretch>
            <a:fillRect/>
          </a:stretch>
        </p:blipFill>
        <p:spPr>
          <a:xfrm>
            <a:off x="-925950" y="3968693"/>
            <a:ext cx="5427296" cy="2306601"/>
          </a:xfrm>
          <a:prstGeom prst="rect">
            <a:avLst/>
          </a:prstGeom>
        </p:spPr>
      </p:pic>
      <p:pic>
        <p:nvPicPr>
          <p:cNvPr id="6" name="Picture 5"/>
          <p:cNvPicPr>
            <a:picLocks noChangeAspect="1"/>
          </p:cNvPicPr>
          <p:nvPr/>
        </p:nvPicPr>
        <p:blipFill>
          <a:blip r:embed="rId4"/>
          <a:stretch>
            <a:fillRect/>
          </a:stretch>
        </p:blipFill>
        <p:spPr>
          <a:xfrm>
            <a:off x="435148" y="258244"/>
            <a:ext cx="2705100" cy="1685925"/>
          </a:xfrm>
          <a:prstGeom prst="rect">
            <a:avLst/>
          </a:prstGeom>
        </p:spPr>
      </p:pic>
    </p:spTree>
    <p:extLst>
      <p:ext uri="{BB962C8B-B14F-4D97-AF65-F5344CB8AC3E}">
        <p14:creationId xmlns:p14="http://schemas.microsoft.com/office/powerpoint/2010/main" val="156751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3">
                                            <p:txEl>
                                              <p:pRg st="14" end="14"/>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
                                            <p:txEl>
                                              <p:pRg st="15" end="15"/>
                                            </p:tx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
                                            <p:txEl>
                                              <p:pRg st="16" end="16"/>
                                            </p:txEl>
                                          </p:spTgt>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867912" y="1298448"/>
            <a:ext cx="7315200" cy="1840406"/>
          </a:xfrm>
        </p:spPr>
        <p:txBody>
          <a:bodyPr/>
          <a:lstStyle/>
          <a:p>
            <a:r>
              <a:rPr lang="en-GB" dirty="0" smtClean="0"/>
              <a:t>Thank you so much for attending!</a:t>
            </a:r>
            <a:endParaRPr lang="en-GB" dirty="0"/>
          </a:p>
        </p:txBody>
      </p:sp>
      <p:sp>
        <p:nvSpPr>
          <p:cNvPr id="6" name="Text Placeholder 5"/>
          <p:cNvSpPr>
            <a:spLocks noGrp="1"/>
          </p:cNvSpPr>
          <p:nvPr>
            <p:ph type="body" idx="1"/>
          </p:nvPr>
        </p:nvSpPr>
        <p:spPr>
          <a:xfrm>
            <a:off x="3867912" y="4343400"/>
            <a:ext cx="7315200" cy="1234792"/>
          </a:xfrm>
        </p:spPr>
        <p:txBody>
          <a:bodyPr>
            <a:normAutofit/>
          </a:bodyPr>
          <a:lstStyle/>
          <a:p>
            <a:r>
              <a:rPr lang="en-GB" sz="6600" dirty="0" smtClean="0">
                <a:solidFill>
                  <a:schemeClr val="accent1">
                    <a:lumMod val="75000"/>
                  </a:schemeClr>
                </a:solidFill>
              </a:rPr>
              <a:t>Any questions?</a:t>
            </a:r>
            <a:endParaRPr lang="en-GB" sz="6600" dirty="0">
              <a:solidFill>
                <a:schemeClr val="accent1">
                  <a:lumMod val="75000"/>
                </a:schemeClr>
              </a:solidFill>
            </a:endParaRPr>
          </a:p>
        </p:txBody>
      </p:sp>
    </p:spTree>
    <p:extLst>
      <p:ext uri="{BB962C8B-B14F-4D97-AF65-F5344CB8AC3E}">
        <p14:creationId xmlns:p14="http://schemas.microsoft.com/office/powerpoint/2010/main" val="2319799256"/>
      </p:ext>
    </p:extLst>
  </p:cSld>
  <p:clrMapOvr>
    <a:masterClrMapping/>
  </p:clrMapOvr>
  <p:timing>
    <p:tnLst>
      <p:par>
        <p:cTn id="1" dur="indefinite" restart="never" nodeType="tmRoot"/>
      </p:par>
    </p:tnLst>
  </p:timing>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Frame</Template>
  <TotalTime>190</TotalTime>
  <Words>1108</Words>
  <Application>Microsoft Office PowerPoint</Application>
  <PresentationFormat>Widescreen</PresentationFormat>
  <Paragraphs>81</Paragraphs>
  <Slides>15</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Corbel</vt:lpstr>
      <vt:lpstr>Wingdings</vt:lpstr>
      <vt:lpstr>Wingdings 2</vt:lpstr>
      <vt:lpstr>Frame</vt:lpstr>
      <vt:lpstr>Maths Curriculum Workshop</vt:lpstr>
      <vt:lpstr>Aims</vt:lpstr>
      <vt:lpstr>How do we teach Mathematics at Barford Primary School?</vt:lpstr>
      <vt:lpstr>White Rose Maths</vt:lpstr>
      <vt:lpstr>Practical Maths</vt:lpstr>
      <vt:lpstr>Maths in the Early Years</vt:lpstr>
      <vt:lpstr>Progression Across   Year 1 – 6  Number</vt:lpstr>
      <vt:lpstr>Progression Across   Year 1 – 6  Addition &amp; Subtraction </vt:lpstr>
      <vt:lpstr>Progression Across   Year 1 – 6  Multiplication</vt:lpstr>
      <vt:lpstr>Assessments in Maths</vt:lpstr>
      <vt:lpstr>PowerPoint Presentation</vt:lpstr>
      <vt:lpstr>PowerPoint Presentation</vt:lpstr>
      <vt:lpstr>Times Tables</vt:lpstr>
      <vt:lpstr>Helping Your Children at Home</vt:lpstr>
      <vt:lpstr>Thank you so much for attending!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Curriculum Workshop</dc:title>
  <dc:creator>LHibell</dc:creator>
  <cp:lastModifiedBy>LHibell</cp:lastModifiedBy>
  <cp:revision>19</cp:revision>
  <dcterms:created xsi:type="dcterms:W3CDTF">2022-10-30T17:40:39Z</dcterms:created>
  <dcterms:modified xsi:type="dcterms:W3CDTF">2022-11-08T16:57:43Z</dcterms:modified>
</cp:coreProperties>
</file>