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2" d="100"/>
          <a:sy n="82" d="100"/>
        </p:scale>
        <p:origin x="1474"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1056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Welcome everyone and thank you for coming. Today I will explain how we teach history using the CUSP curriculum. CUSP stands for Curriculum with Unity Schools Partnership. It is designed to help children build a strong understanding of the past step by step. Our goal is for children to remember important knowledge, make connections between different time periods, and develop a real curiosity about history.</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History learning begins in the Early Years. Children start to notice the difference between the past and present. They explore how things change over time through everyday experiences, stories, and discussions. They also learn about the lives of others through books, visitors, and family experiences. These early experiences form the foundation for future history learning.</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CUSP History is carefully designed so that children connect new learning to what they already know. They learn about the order of events in history, why things happened, and how societies changed over time. This helps children develop a deeper understanding rather than just remembering isolated facts.</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 key part of the CUSP curriculum is helping knowledge stay in children’s long-term memory. Teachers regularly revisit previous learning through retrieval practice and spaced learning. This means children recall information they have learned before, which strengthens their memory and understanding.</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Vocabulary is a really important part of learning history. Children learn general academic words that help them explain ideas, as well as subject-specific historical vocabulary. Each history topic includes planned vocabulary teaching so children can speak and write about history clearly.</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Throughout primary school, children revisit important historical ideas and themes. Each new topic builds on previous learning and becomes slightly more complex. Over time, children develop a broad and connected timeline of history in their minds.</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At our school we believe there is no ceiling to what children can learn. By carefully structuring the curriculum and using evidence-based teaching methods, we help every child build powerful historical knowledge and develop a lifelong interest in the past.</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Thank you for listening. I hope this has helped you understand how we teach history through the CUSP curriculum. We would now be happy to answer any questions you may have.</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a:xfrm>
            <a:off x="3623733" y="6117336"/>
            <a:ext cx="3609438" cy="365125"/>
          </a:xfrm>
        </p:spPr>
        <p:txBody>
          <a:bodyPr/>
          <a:lstStyle/>
          <a:p>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C1FF6DA9-008F-8B48-92A6-B652298478BF}" type="slidenum">
              <a:rPr lang="en-US" smtClean="0"/>
              <a:t>‹#›</a:t>
            </a:fld>
            <a:endParaRPr lang="en-US"/>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4244783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a:xfrm>
            <a:off x="1972647" y="6108173"/>
            <a:ext cx="5314517" cy="365125"/>
          </a:xfrm>
        </p:spPr>
        <p:txBody>
          <a:bodyPr/>
          <a:lstStyle/>
          <a:p>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67116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3928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68237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3/12/2026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124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3/12/2026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9699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3361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37447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41345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45566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57342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01484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523346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35467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148174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890311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67524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BCAD085-E8A6-8845-BD4E-CB4CCA059FC4}" type="datetimeFigureOut">
              <a:rPr lang="en-US" smtClean="0"/>
              <a:t>3/12/2026</a:t>
            </a:fld>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9115019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6000" dirty="0">
                <a:latin typeface="Kinetic Letters Joined" pitchFamily="50" charset="0"/>
              </a:rPr>
              <a:t>Welcome to CUSP History</a:t>
            </a:r>
          </a:p>
        </p:txBody>
      </p:sp>
      <p:sp>
        <p:nvSpPr>
          <p:cNvPr id="3" name="Content Placeholder 2"/>
          <p:cNvSpPr>
            <a:spLocks noGrp="1"/>
          </p:cNvSpPr>
          <p:nvPr>
            <p:ph idx="1"/>
          </p:nvPr>
        </p:nvSpPr>
        <p:spPr>
          <a:xfrm>
            <a:off x="1138335" y="3093097"/>
            <a:ext cx="8229600" cy="4525963"/>
          </a:xfrm>
        </p:spPr>
        <p:txBody>
          <a:bodyPr>
            <a:normAutofit/>
          </a:bodyPr>
          <a:lstStyle/>
          <a:p>
            <a:pPr marL="0" indent="0">
              <a:buNone/>
            </a:pPr>
            <a:r>
              <a:rPr sz="5400" dirty="0" smtClean="0">
                <a:latin typeface="Kinetic Letters Joined" pitchFamily="50" charset="0"/>
              </a:rPr>
              <a:t>How we teach history at school</a:t>
            </a:r>
          </a:p>
          <a:p>
            <a:pPr marL="0" indent="0">
              <a:buNone/>
            </a:pPr>
            <a:r>
              <a:rPr sz="5400" dirty="0" smtClean="0">
                <a:latin typeface="Kinetic Letters Joined" pitchFamily="50" charset="0"/>
              </a:rPr>
              <a:t>Helping children understand the past</a:t>
            </a:r>
            <a:endParaRPr sz="5400" dirty="0">
              <a:latin typeface="Kinetic Letters Joined" pitchFamily="50" charset="0"/>
            </a:endParaRPr>
          </a:p>
        </p:txBody>
      </p:sp>
      <p:pic>
        <p:nvPicPr>
          <p:cNvPr id="4" name="Picture 3"/>
          <p:cNvPicPr>
            <a:picLocks noChangeAspect="1"/>
          </p:cNvPicPr>
          <p:nvPr/>
        </p:nvPicPr>
        <p:blipFill>
          <a:blip r:embed="rId3"/>
          <a:stretch>
            <a:fillRect/>
          </a:stretch>
        </p:blipFill>
        <p:spPr>
          <a:xfrm>
            <a:off x="2527233" y="2154753"/>
            <a:ext cx="4220164" cy="1876687"/>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6759" y="0"/>
            <a:ext cx="7704667" cy="923731"/>
          </a:xfrm>
        </p:spPr>
        <p:txBody>
          <a:bodyPr/>
          <a:lstStyle/>
          <a:p>
            <a:r>
              <a:rPr dirty="0">
                <a:latin typeface="Kinetic Letters Joined" pitchFamily="50" charset="0"/>
              </a:rPr>
              <a:t>History Starts in Early Years</a:t>
            </a:r>
          </a:p>
        </p:txBody>
      </p:sp>
      <p:sp>
        <p:nvSpPr>
          <p:cNvPr id="3" name="Content Placeholder 2"/>
          <p:cNvSpPr>
            <a:spLocks noGrp="1"/>
          </p:cNvSpPr>
          <p:nvPr>
            <p:ph idx="1"/>
          </p:nvPr>
        </p:nvSpPr>
        <p:spPr>
          <a:xfrm>
            <a:off x="982132" y="852857"/>
            <a:ext cx="7704667" cy="3332816"/>
          </a:xfrm>
        </p:spPr>
        <p:txBody>
          <a:bodyPr>
            <a:normAutofit fontScale="77500" lnSpcReduction="20000"/>
          </a:bodyPr>
          <a:lstStyle/>
          <a:p>
            <a:r>
              <a:rPr sz="4800" dirty="0">
                <a:latin typeface="Kinetic Letters Joined" pitchFamily="50" charset="0"/>
              </a:rPr>
              <a:t>Children explore:</a:t>
            </a:r>
          </a:p>
          <a:p>
            <a:r>
              <a:rPr sz="4800" dirty="0" smtClean="0">
                <a:latin typeface="Kinetic Letters Joined" pitchFamily="50" charset="0"/>
              </a:rPr>
              <a:t>Past </a:t>
            </a:r>
            <a:r>
              <a:rPr sz="4800" dirty="0">
                <a:latin typeface="Kinetic Letters Joined" pitchFamily="50" charset="0"/>
              </a:rPr>
              <a:t>and present</a:t>
            </a:r>
          </a:p>
          <a:p>
            <a:r>
              <a:rPr sz="4800" dirty="0" smtClean="0">
                <a:latin typeface="Kinetic Letters Joined" pitchFamily="50" charset="0"/>
              </a:rPr>
              <a:t>Change </a:t>
            </a:r>
            <a:r>
              <a:rPr sz="4800" dirty="0">
                <a:latin typeface="Kinetic Letters Joined" pitchFamily="50" charset="0"/>
              </a:rPr>
              <a:t>over time</a:t>
            </a:r>
          </a:p>
          <a:p>
            <a:r>
              <a:rPr sz="4800" dirty="0" smtClean="0">
                <a:latin typeface="Kinetic Letters Joined" pitchFamily="50" charset="0"/>
              </a:rPr>
              <a:t>People’s </a:t>
            </a:r>
            <a:r>
              <a:rPr sz="4800" dirty="0">
                <a:latin typeface="Kinetic Letters Joined" pitchFamily="50" charset="0"/>
              </a:rPr>
              <a:t>lives through stories and visitors</a:t>
            </a:r>
          </a:p>
          <a:p>
            <a:r>
              <a:rPr sz="4800" dirty="0" smtClean="0">
                <a:latin typeface="Kinetic Letters Joined" pitchFamily="50" charset="0"/>
              </a:rPr>
              <a:t>Their </a:t>
            </a:r>
            <a:r>
              <a:rPr sz="4800" dirty="0">
                <a:latin typeface="Kinetic Letters Joined" pitchFamily="50" charset="0"/>
              </a:rPr>
              <a:t>own experiences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latin typeface="Kinetic Letters Joined" pitchFamily="50" charset="0"/>
              </a:rPr>
              <a:t>Building on Learning in Key Stage 1</a:t>
            </a:r>
          </a:p>
        </p:txBody>
      </p:sp>
      <p:sp>
        <p:nvSpPr>
          <p:cNvPr id="3" name="Content Placeholder 2"/>
          <p:cNvSpPr>
            <a:spLocks noGrp="1"/>
          </p:cNvSpPr>
          <p:nvPr>
            <p:ph idx="1"/>
          </p:nvPr>
        </p:nvSpPr>
        <p:spPr/>
        <p:txBody>
          <a:bodyPr>
            <a:normAutofit fontScale="92500" lnSpcReduction="10000"/>
          </a:bodyPr>
          <a:lstStyle/>
          <a:p>
            <a:r>
              <a:rPr sz="4800" dirty="0">
                <a:latin typeface="Kinetic Letters Joined" pitchFamily="50" charset="0"/>
              </a:rPr>
              <a:t>Children begin to:</a:t>
            </a:r>
          </a:p>
          <a:p>
            <a:r>
              <a:rPr sz="4800" dirty="0" smtClean="0">
                <a:latin typeface="Kinetic Letters Joined" pitchFamily="50" charset="0"/>
              </a:rPr>
              <a:t>Learn </a:t>
            </a:r>
            <a:r>
              <a:rPr sz="4800" dirty="0">
                <a:latin typeface="Kinetic Letters Joined" pitchFamily="50" charset="0"/>
              </a:rPr>
              <a:t>about important people</a:t>
            </a:r>
          </a:p>
          <a:p>
            <a:r>
              <a:rPr sz="4800" dirty="0" smtClean="0">
                <a:latin typeface="Kinetic Letters Joined" pitchFamily="50" charset="0"/>
              </a:rPr>
              <a:t>Explore </a:t>
            </a:r>
            <a:r>
              <a:rPr sz="4800" dirty="0">
                <a:latin typeface="Kinetic Letters Joined" pitchFamily="50" charset="0"/>
              </a:rPr>
              <a:t>events in the past</a:t>
            </a:r>
          </a:p>
          <a:p>
            <a:r>
              <a:rPr sz="4800" dirty="0" smtClean="0">
                <a:latin typeface="Kinetic Letters Joined" pitchFamily="50" charset="0"/>
              </a:rPr>
              <a:t>Start </a:t>
            </a:r>
            <a:r>
              <a:rPr sz="4800" dirty="0">
                <a:latin typeface="Kinetic Letters Joined" pitchFamily="50" charset="0"/>
              </a:rPr>
              <a:t>building a timeline</a:t>
            </a:r>
          </a:p>
        </p:txBody>
      </p:sp>
      <p:pic>
        <p:nvPicPr>
          <p:cNvPr id="1026" name="Picture 2" descr="5 Things that Ordinary People Could Learn from David Attenborough – Dr.  James Borre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4187" y="2107163"/>
            <a:ext cx="2391812" cy="13453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ry Anning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0345" y="3681157"/>
            <a:ext cx="1602686" cy="20745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latin typeface="Kinetic Letters Joined" pitchFamily="50" charset="0"/>
              </a:rPr>
              <a:t>Learning Through Connections</a:t>
            </a:r>
          </a:p>
        </p:txBody>
      </p:sp>
      <p:sp>
        <p:nvSpPr>
          <p:cNvPr id="4" name="Content Placeholder 3"/>
          <p:cNvSpPr>
            <a:spLocks noGrp="1"/>
          </p:cNvSpPr>
          <p:nvPr>
            <p:ph idx="1"/>
          </p:nvPr>
        </p:nvSpPr>
        <p:spPr/>
        <p:txBody>
          <a:bodyPr/>
          <a:lstStyle/>
          <a:p>
            <a:endParaRPr lang="en-GB"/>
          </a:p>
        </p:txBody>
      </p:sp>
      <p:pic>
        <p:nvPicPr>
          <p:cNvPr id="5" name="Picture 4"/>
          <p:cNvPicPr>
            <a:picLocks noChangeAspect="1"/>
          </p:cNvPicPr>
          <p:nvPr/>
        </p:nvPicPr>
        <p:blipFill>
          <a:blip r:embed="rId3"/>
          <a:stretch>
            <a:fillRect/>
          </a:stretch>
        </p:blipFill>
        <p:spPr>
          <a:xfrm>
            <a:off x="315139" y="1847461"/>
            <a:ext cx="8828859" cy="415235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latin typeface="Kinetic Letters Joined" pitchFamily="50" charset="0"/>
              </a:rPr>
              <a:t>Helping Knowledge Stick</a:t>
            </a:r>
          </a:p>
        </p:txBody>
      </p:sp>
      <p:sp>
        <p:nvSpPr>
          <p:cNvPr id="3" name="Content Placeholder 2"/>
          <p:cNvSpPr>
            <a:spLocks noGrp="1"/>
          </p:cNvSpPr>
          <p:nvPr>
            <p:ph idx="1"/>
          </p:nvPr>
        </p:nvSpPr>
        <p:spPr/>
        <p:txBody>
          <a:bodyPr>
            <a:normAutofit fontScale="85000" lnSpcReduction="20000"/>
          </a:bodyPr>
          <a:lstStyle/>
          <a:p>
            <a:r>
              <a:rPr sz="4400" dirty="0">
                <a:latin typeface="Kinetic Letters Joined" pitchFamily="50" charset="0"/>
              </a:rPr>
              <a:t>We help children remember learning through:</a:t>
            </a:r>
          </a:p>
          <a:p>
            <a:r>
              <a:rPr sz="4400" dirty="0" smtClean="0">
                <a:latin typeface="Kinetic Letters Joined" pitchFamily="50" charset="0"/>
              </a:rPr>
              <a:t>Retrieval practice</a:t>
            </a:r>
            <a:endParaRPr lang="en-GB" sz="4400" dirty="0" smtClean="0">
              <a:latin typeface="Kinetic Letters Joined" pitchFamily="50" charset="0"/>
            </a:endParaRPr>
          </a:p>
          <a:p>
            <a:r>
              <a:rPr sz="4400" dirty="0" smtClean="0">
                <a:latin typeface="Kinetic Letters Joined" pitchFamily="50" charset="0"/>
              </a:rPr>
              <a:t>Spaced </a:t>
            </a:r>
            <a:r>
              <a:rPr sz="4400" dirty="0">
                <a:latin typeface="Kinetic Letters Joined" pitchFamily="50" charset="0"/>
              </a:rPr>
              <a:t>learning</a:t>
            </a:r>
          </a:p>
          <a:p>
            <a:r>
              <a:rPr sz="4400" dirty="0" smtClean="0">
                <a:latin typeface="Kinetic Letters Joined" pitchFamily="50" charset="0"/>
              </a:rPr>
              <a:t>Repetition </a:t>
            </a:r>
            <a:r>
              <a:rPr sz="4400" dirty="0">
                <a:latin typeface="Kinetic Letters Joined" pitchFamily="50" charset="0"/>
              </a:rPr>
              <a:t>and practice</a:t>
            </a:r>
          </a:p>
          <a:p>
            <a:r>
              <a:rPr sz="4400" dirty="0" smtClean="0">
                <a:latin typeface="Kinetic Letters Joined" pitchFamily="50" charset="0"/>
              </a:rPr>
              <a:t>Vocabulary </a:t>
            </a:r>
            <a:r>
              <a:rPr sz="4400" dirty="0">
                <a:latin typeface="Kinetic Letters Joined" pitchFamily="50" charset="0"/>
              </a:rPr>
              <a:t>development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latin typeface="Kinetic Letters Joined" pitchFamily="50" charset="0"/>
              </a:rPr>
              <a:t>Developing Historical Vocabulary</a:t>
            </a:r>
          </a:p>
        </p:txBody>
      </p:sp>
      <p:sp>
        <p:nvSpPr>
          <p:cNvPr id="3" name="Content Placeholder 2"/>
          <p:cNvSpPr>
            <a:spLocks noGrp="1"/>
          </p:cNvSpPr>
          <p:nvPr>
            <p:ph idx="1"/>
          </p:nvPr>
        </p:nvSpPr>
        <p:spPr/>
        <p:txBody>
          <a:bodyPr>
            <a:normAutofit lnSpcReduction="10000"/>
          </a:bodyPr>
          <a:lstStyle/>
          <a:p>
            <a:r>
              <a:rPr sz="4400" dirty="0">
                <a:latin typeface="Kinetic Letters Joined" pitchFamily="50" charset="0"/>
              </a:rPr>
              <a:t>Children learn:</a:t>
            </a:r>
          </a:p>
          <a:p>
            <a:r>
              <a:rPr sz="4400" dirty="0" smtClean="0">
                <a:latin typeface="Kinetic Letters Joined" pitchFamily="50" charset="0"/>
              </a:rPr>
              <a:t>Everyday </a:t>
            </a:r>
            <a:r>
              <a:rPr sz="4400" dirty="0">
                <a:latin typeface="Kinetic Letters Joined" pitchFamily="50" charset="0"/>
              </a:rPr>
              <a:t>academic words (Tier 2)</a:t>
            </a:r>
          </a:p>
          <a:p>
            <a:r>
              <a:rPr sz="4400" dirty="0" smtClean="0">
                <a:latin typeface="Kinetic Letters Joined" pitchFamily="50" charset="0"/>
              </a:rPr>
              <a:t>Subject </a:t>
            </a:r>
            <a:r>
              <a:rPr sz="4400" dirty="0">
                <a:latin typeface="Kinetic Letters Joined" pitchFamily="50" charset="0"/>
              </a:rPr>
              <a:t>specific history words (Tier 3)</a:t>
            </a:r>
          </a:p>
          <a:p>
            <a:r>
              <a:rPr sz="4400" dirty="0" smtClean="0">
                <a:latin typeface="Kinetic Letters Joined" pitchFamily="50" charset="0"/>
              </a:rPr>
              <a:t>New </a:t>
            </a:r>
            <a:r>
              <a:rPr sz="4400" dirty="0">
                <a:latin typeface="Kinetic Letters Joined" pitchFamily="50" charset="0"/>
              </a:rPr>
              <a:t>vocabulary in every unit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5400" dirty="0">
                <a:latin typeface="Kinetic Letters Joined" pitchFamily="50" charset="0"/>
              </a:rPr>
              <a:t>Becoming History Experts</a:t>
            </a:r>
          </a:p>
        </p:txBody>
      </p:sp>
      <p:sp>
        <p:nvSpPr>
          <p:cNvPr id="3" name="Content Placeholder 2"/>
          <p:cNvSpPr>
            <a:spLocks noGrp="1"/>
          </p:cNvSpPr>
          <p:nvPr>
            <p:ph idx="1"/>
          </p:nvPr>
        </p:nvSpPr>
        <p:spPr/>
        <p:txBody>
          <a:bodyPr>
            <a:normAutofit lnSpcReduction="10000"/>
          </a:bodyPr>
          <a:lstStyle/>
          <a:p>
            <a:r>
              <a:rPr sz="4400" dirty="0">
                <a:latin typeface="Kinetic Letters Joined" pitchFamily="50" charset="0"/>
              </a:rPr>
              <a:t>Each topic:</a:t>
            </a:r>
          </a:p>
          <a:p>
            <a:r>
              <a:rPr sz="4400" dirty="0" smtClean="0">
                <a:latin typeface="Kinetic Letters Joined" pitchFamily="50" charset="0"/>
              </a:rPr>
              <a:t>Revisits </a:t>
            </a:r>
            <a:r>
              <a:rPr sz="4400" dirty="0">
                <a:latin typeface="Kinetic Letters Joined" pitchFamily="50" charset="0"/>
              </a:rPr>
              <a:t>important ideas</a:t>
            </a:r>
          </a:p>
          <a:p>
            <a:r>
              <a:rPr sz="4400" dirty="0" smtClean="0">
                <a:latin typeface="Kinetic Letters Joined" pitchFamily="50" charset="0"/>
              </a:rPr>
              <a:t>Builds </a:t>
            </a:r>
            <a:r>
              <a:rPr sz="4400" dirty="0">
                <a:latin typeface="Kinetic Letters Joined" pitchFamily="50" charset="0"/>
              </a:rPr>
              <a:t>deeper understanding</a:t>
            </a:r>
          </a:p>
          <a:p>
            <a:r>
              <a:rPr sz="4400" dirty="0" smtClean="0">
                <a:latin typeface="Kinetic Letters Joined" pitchFamily="50" charset="0"/>
              </a:rPr>
              <a:t>Expands </a:t>
            </a:r>
            <a:r>
              <a:rPr sz="4400" dirty="0">
                <a:latin typeface="Kinetic Letters Joined" pitchFamily="50" charset="0"/>
              </a:rPr>
              <a:t>the timeline of knowledge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A Curriculum With No Ceiling</a:t>
            </a:r>
          </a:p>
        </p:txBody>
      </p:sp>
      <p:sp>
        <p:nvSpPr>
          <p:cNvPr id="3" name="Content Placeholder 2"/>
          <p:cNvSpPr>
            <a:spLocks noGrp="1"/>
          </p:cNvSpPr>
          <p:nvPr>
            <p:ph idx="1"/>
          </p:nvPr>
        </p:nvSpPr>
        <p:spPr/>
        <p:txBody>
          <a:bodyPr>
            <a:normAutofit fontScale="92500"/>
          </a:bodyPr>
          <a:lstStyle/>
          <a:p>
            <a:r>
              <a:rPr sz="4400" dirty="0">
                <a:latin typeface="Kinetic Letters Joined" pitchFamily="50" charset="0"/>
              </a:rPr>
              <a:t>We believe:</a:t>
            </a:r>
          </a:p>
          <a:p>
            <a:r>
              <a:rPr sz="4400" dirty="0" smtClean="0">
                <a:latin typeface="Kinetic Letters Joined" pitchFamily="50" charset="0"/>
              </a:rPr>
              <a:t>All </a:t>
            </a:r>
            <a:r>
              <a:rPr sz="4400" dirty="0">
                <a:latin typeface="Kinetic Letters Joined" pitchFamily="50" charset="0"/>
              </a:rPr>
              <a:t>children can learn powerful knowledge</a:t>
            </a:r>
          </a:p>
          <a:p>
            <a:r>
              <a:rPr sz="4400" dirty="0" smtClean="0">
                <a:latin typeface="Kinetic Letters Joined" pitchFamily="50" charset="0"/>
              </a:rPr>
              <a:t>Curiosity </a:t>
            </a:r>
            <a:r>
              <a:rPr sz="4400" dirty="0">
                <a:latin typeface="Kinetic Letters Joined" pitchFamily="50" charset="0"/>
              </a:rPr>
              <a:t>about the past should grow each year</a:t>
            </a:r>
          </a:p>
          <a:p>
            <a:r>
              <a:rPr sz="4400" dirty="0" smtClean="0">
                <a:latin typeface="Kinetic Letters Joined" pitchFamily="50" charset="0"/>
              </a:rPr>
              <a:t>History </a:t>
            </a:r>
            <a:r>
              <a:rPr sz="4400" dirty="0">
                <a:latin typeface="Kinetic Letters Joined" pitchFamily="50" charset="0"/>
              </a:rPr>
              <a:t>should be meaningful and memorable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6600" dirty="0">
                <a:latin typeface="Kinetic Letters Joined" pitchFamily="50" charset="0"/>
              </a:rPr>
              <a:t>Thank You</a:t>
            </a:r>
          </a:p>
        </p:txBody>
      </p:sp>
      <p:sp>
        <p:nvSpPr>
          <p:cNvPr id="3" name="Content Placeholder 2"/>
          <p:cNvSpPr>
            <a:spLocks noGrp="1"/>
          </p:cNvSpPr>
          <p:nvPr>
            <p:ph idx="1"/>
          </p:nvPr>
        </p:nvSpPr>
        <p:spPr/>
        <p:txBody>
          <a:bodyPr>
            <a:normAutofit/>
          </a:bodyPr>
          <a:lstStyle/>
          <a:p>
            <a:r>
              <a:rPr sz="4800" dirty="0">
                <a:latin typeface="Kinetic Letters Joined" pitchFamily="50" charset="0"/>
              </a:rPr>
              <a:t>Questions and discussion</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99</TotalTime>
  <Words>556</Words>
  <Application>Microsoft Office PowerPoint</Application>
  <PresentationFormat>On-screen Show (4:3)</PresentationFormat>
  <Paragraphs>46</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Corbel</vt:lpstr>
      <vt:lpstr>Kinetic Letters Joined</vt:lpstr>
      <vt:lpstr>Parallax</vt:lpstr>
      <vt:lpstr>Welcome to CUSP History</vt:lpstr>
      <vt:lpstr>History Starts in Early Years</vt:lpstr>
      <vt:lpstr>Building on Learning in Key Stage 1</vt:lpstr>
      <vt:lpstr>Learning Through Connections</vt:lpstr>
      <vt:lpstr>Helping Knowledge Stick</vt:lpstr>
      <vt:lpstr>Developing Historical Vocabulary</vt:lpstr>
      <vt:lpstr>Becoming History Experts</vt:lpstr>
      <vt:lpstr>A Curriculum With No Ceiling</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CUSP History</dc:title>
  <dc:subject/>
  <dc:creator>KMatysik</dc:creator>
  <cp:keywords/>
  <dc:description>generated using python-pptx</dc:description>
  <cp:lastModifiedBy>Karl Matysik</cp:lastModifiedBy>
  <cp:revision>4</cp:revision>
  <dcterms:created xsi:type="dcterms:W3CDTF">2013-01-27T09:14:16Z</dcterms:created>
  <dcterms:modified xsi:type="dcterms:W3CDTF">2026-03-12T15:54:47Z</dcterms:modified>
  <cp:category/>
</cp:coreProperties>
</file>