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3" r:id="rId3"/>
    <p:sldId id="259" r:id="rId4"/>
    <p:sldId id="257" r:id="rId5"/>
    <p:sldId id="258" r:id="rId6"/>
    <p:sldId id="260" r:id="rId7"/>
    <p:sldId id="261" r:id="rId8"/>
    <p:sldId id="262"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p:scale>
          <a:sx n="65" d="100"/>
          <a:sy n="65" d="100"/>
        </p:scale>
        <p:origin x="634" y="528"/>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A735FD0-DA45-4BE6-85DC-5A6DB57BBB3E}" type="datetimeFigureOut">
              <a:rPr lang="en-GB" smtClean="0"/>
              <a:t>16/10/2025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47629C-1369-4357-9164-7472D9FEEDDE}" type="slidenum">
              <a:rPr lang="en-GB" smtClean="0"/>
              <a:t>‹#›</a:t>
            </a:fld>
            <a:endParaRPr lang="en-GB"/>
          </a:p>
        </p:txBody>
      </p:sp>
    </p:spTree>
    <p:extLst>
      <p:ext uri="{BB962C8B-B14F-4D97-AF65-F5344CB8AC3E}">
        <p14:creationId xmlns:p14="http://schemas.microsoft.com/office/powerpoint/2010/main" val="39017952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A735FD0-DA45-4BE6-85DC-5A6DB57BBB3E}" type="datetimeFigureOut">
              <a:rPr lang="en-GB" smtClean="0"/>
              <a:t>16/10/2025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47629C-1369-4357-9164-7472D9FEEDDE}" type="slidenum">
              <a:rPr lang="en-GB" smtClean="0"/>
              <a:t>‹#›</a:t>
            </a:fld>
            <a:endParaRPr lang="en-GB"/>
          </a:p>
        </p:txBody>
      </p:sp>
    </p:spTree>
    <p:extLst>
      <p:ext uri="{BB962C8B-B14F-4D97-AF65-F5344CB8AC3E}">
        <p14:creationId xmlns:p14="http://schemas.microsoft.com/office/powerpoint/2010/main" val="23697539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A735FD0-DA45-4BE6-85DC-5A6DB57BBB3E}" type="datetimeFigureOut">
              <a:rPr lang="en-GB" smtClean="0"/>
              <a:t>16/10/2025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47629C-1369-4357-9164-7472D9FEEDDE}" type="slidenum">
              <a:rPr lang="en-GB" smtClean="0"/>
              <a:t>‹#›</a:t>
            </a:fld>
            <a:endParaRPr lang="en-GB"/>
          </a:p>
        </p:txBody>
      </p:sp>
    </p:spTree>
    <p:extLst>
      <p:ext uri="{BB962C8B-B14F-4D97-AF65-F5344CB8AC3E}">
        <p14:creationId xmlns:p14="http://schemas.microsoft.com/office/powerpoint/2010/main" val="1706867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A735FD0-DA45-4BE6-85DC-5A6DB57BBB3E}" type="datetimeFigureOut">
              <a:rPr lang="en-GB" smtClean="0"/>
              <a:t>16/10/2025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47629C-1369-4357-9164-7472D9FEEDDE}" type="slidenum">
              <a:rPr lang="en-GB" smtClean="0"/>
              <a:t>‹#›</a:t>
            </a:fld>
            <a:endParaRPr lang="en-GB"/>
          </a:p>
        </p:txBody>
      </p:sp>
    </p:spTree>
    <p:extLst>
      <p:ext uri="{BB962C8B-B14F-4D97-AF65-F5344CB8AC3E}">
        <p14:creationId xmlns:p14="http://schemas.microsoft.com/office/powerpoint/2010/main" val="34258032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A735FD0-DA45-4BE6-85DC-5A6DB57BBB3E}" type="datetimeFigureOut">
              <a:rPr lang="en-GB" smtClean="0"/>
              <a:t>16/10/2025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C47629C-1369-4357-9164-7472D9FEEDDE}" type="slidenum">
              <a:rPr lang="en-GB" smtClean="0"/>
              <a:t>‹#›</a:t>
            </a:fld>
            <a:endParaRPr lang="en-GB"/>
          </a:p>
        </p:txBody>
      </p:sp>
    </p:spTree>
    <p:extLst>
      <p:ext uri="{BB962C8B-B14F-4D97-AF65-F5344CB8AC3E}">
        <p14:creationId xmlns:p14="http://schemas.microsoft.com/office/powerpoint/2010/main" val="2318107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A735FD0-DA45-4BE6-85DC-5A6DB57BBB3E}" type="datetimeFigureOut">
              <a:rPr lang="en-GB" smtClean="0"/>
              <a:t>16/10/2025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C47629C-1369-4357-9164-7472D9FEEDDE}" type="slidenum">
              <a:rPr lang="en-GB" smtClean="0"/>
              <a:t>‹#›</a:t>
            </a:fld>
            <a:endParaRPr lang="en-GB"/>
          </a:p>
        </p:txBody>
      </p:sp>
    </p:spTree>
    <p:extLst>
      <p:ext uri="{BB962C8B-B14F-4D97-AF65-F5344CB8AC3E}">
        <p14:creationId xmlns:p14="http://schemas.microsoft.com/office/powerpoint/2010/main" val="29408509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735FD0-DA45-4BE6-85DC-5A6DB57BBB3E}" type="datetimeFigureOut">
              <a:rPr lang="en-GB" smtClean="0"/>
              <a:t>16/10/2025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C47629C-1369-4357-9164-7472D9FEEDDE}" type="slidenum">
              <a:rPr lang="en-GB" smtClean="0"/>
              <a:t>‹#›</a:t>
            </a:fld>
            <a:endParaRPr lang="en-GB"/>
          </a:p>
        </p:txBody>
      </p:sp>
    </p:spTree>
    <p:extLst>
      <p:ext uri="{BB962C8B-B14F-4D97-AF65-F5344CB8AC3E}">
        <p14:creationId xmlns:p14="http://schemas.microsoft.com/office/powerpoint/2010/main" val="6432966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A735FD0-DA45-4BE6-85DC-5A6DB57BBB3E}" type="datetimeFigureOut">
              <a:rPr lang="en-GB" smtClean="0"/>
              <a:t>16/10/2025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47629C-1369-4357-9164-7472D9FEEDDE}" type="slidenum">
              <a:rPr lang="en-GB" smtClean="0"/>
              <a:t>‹#›</a:t>
            </a:fld>
            <a:endParaRPr lang="en-GB"/>
          </a:p>
        </p:txBody>
      </p:sp>
    </p:spTree>
    <p:extLst>
      <p:ext uri="{BB962C8B-B14F-4D97-AF65-F5344CB8AC3E}">
        <p14:creationId xmlns:p14="http://schemas.microsoft.com/office/powerpoint/2010/main" val="6532007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A735FD0-DA45-4BE6-85DC-5A6DB57BBB3E}" type="datetimeFigureOut">
              <a:rPr lang="en-GB" smtClean="0"/>
              <a:t>16/10/2025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47629C-1369-4357-9164-7472D9FEEDDE}" type="slidenum">
              <a:rPr lang="en-GB" smtClean="0"/>
              <a:t>‹#›</a:t>
            </a:fld>
            <a:endParaRPr lang="en-GB"/>
          </a:p>
        </p:txBody>
      </p:sp>
    </p:spTree>
    <p:extLst>
      <p:ext uri="{BB962C8B-B14F-4D97-AF65-F5344CB8AC3E}">
        <p14:creationId xmlns:p14="http://schemas.microsoft.com/office/powerpoint/2010/main" val="2031385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A735FD0-DA45-4BE6-85DC-5A6DB57BBB3E}" type="datetimeFigureOut">
              <a:rPr lang="en-GB" smtClean="0"/>
              <a:t>16/10/2025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47629C-1369-4357-9164-7472D9FEEDDE}" type="slidenum">
              <a:rPr lang="en-GB" smtClean="0"/>
              <a:t>‹#›</a:t>
            </a:fld>
            <a:endParaRPr lang="en-GB"/>
          </a:p>
        </p:txBody>
      </p:sp>
    </p:spTree>
    <p:extLst>
      <p:ext uri="{BB962C8B-B14F-4D97-AF65-F5344CB8AC3E}">
        <p14:creationId xmlns:p14="http://schemas.microsoft.com/office/powerpoint/2010/main" val="11308956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A735FD0-DA45-4BE6-85DC-5A6DB57BBB3E}" type="datetimeFigureOut">
              <a:rPr lang="en-GB" smtClean="0"/>
              <a:t>16/10/2025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47629C-1369-4357-9164-7472D9FEEDDE}" type="slidenum">
              <a:rPr lang="en-GB" smtClean="0"/>
              <a:t>‹#›</a:t>
            </a:fld>
            <a:endParaRPr lang="en-GB"/>
          </a:p>
        </p:txBody>
      </p:sp>
    </p:spTree>
    <p:extLst>
      <p:ext uri="{BB962C8B-B14F-4D97-AF65-F5344CB8AC3E}">
        <p14:creationId xmlns:p14="http://schemas.microsoft.com/office/powerpoint/2010/main" val="20734888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A735FD0-DA45-4BE6-85DC-5A6DB57BBB3E}" type="datetimeFigureOut">
              <a:rPr lang="en-GB" smtClean="0"/>
              <a:t>16/10/2025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C47629C-1369-4357-9164-7472D9FEEDDE}" type="slidenum">
              <a:rPr lang="en-GB" smtClean="0"/>
              <a:t>‹#›</a:t>
            </a:fld>
            <a:endParaRPr lang="en-GB"/>
          </a:p>
        </p:txBody>
      </p:sp>
    </p:spTree>
    <p:extLst>
      <p:ext uri="{BB962C8B-B14F-4D97-AF65-F5344CB8AC3E}">
        <p14:creationId xmlns:p14="http://schemas.microsoft.com/office/powerpoint/2010/main" val="12160093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GB"/>
          </a:p>
        </p:txBody>
      </p:sp>
      <p:pic>
        <p:nvPicPr>
          <p:cNvPr id="1026" name="Picture 2" descr="Brick Wall Background – Free PowerPoint and Google Slides - SlideChe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1524000" y="-1"/>
            <a:ext cx="9144000" cy="2387600"/>
          </a:xfrm>
        </p:spPr>
        <p:txBody>
          <a:bodyPr/>
          <a:lstStyle/>
          <a:p>
            <a:r>
              <a:rPr lang="en-GB" sz="11500" b="1" u="sng" dirty="0" smtClean="0">
                <a:latin typeface="Kinetic Letters Joined" pitchFamily="50" charset="0"/>
              </a:rPr>
              <a:t>Editing at </a:t>
            </a:r>
            <a:r>
              <a:rPr lang="en-GB" sz="11500" b="1" u="sng" dirty="0" err="1" smtClean="0">
                <a:latin typeface="Kinetic Letters Joined" pitchFamily="50" charset="0"/>
              </a:rPr>
              <a:t>Barford</a:t>
            </a:r>
            <a:r>
              <a:rPr lang="en-GB" b="1" u="sng" dirty="0" smtClean="0"/>
              <a:t> </a:t>
            </a:r>
            <a:endParaRPr lang="en-GB" b="1" u="sng" dirty="0"/>
          </a:p>
        </p:txBody>
      </p:sp>
      <p:pic>
        <p:nvPicPr>
          <p:cNvPr id="5" name="Picture 4" descr="C:\Users\KMatysik\AppData\Local\Microsoft\Windows\INetCache\Content.MSO\C6A42B8E.tmp"/>
          <p:cNvPicPr/>
          <p:nvPr/>
        </p:nvPicPr>
        <p:blipFill>
          <a:blip r:embed="rId3">
            <a:extLst>
              <a:ext uri="{28A0092B-C50C-407E-A947-70E740481C1C}">
                <a14:useLocalDpi xmlns:a14="http://schemas.microsoft.com/office/drawing/2010/main" val="0"/>
              </a:ext>
            </a:extLst>
          </a:blip>
          <a:srcRect/>
          <a:stretch>
            <a:fillRect/>
          </a:stretch>
        </p:blipFill>
        <p:spPr bwMode="auto">
          <a:xfrm>
            <a:off x="3465890" y="2539999"/>
            <a:ext cx="5408809" cy="3509109"/>
          </a:xfrm>
          <a:prstGeom prst="rect">
            <a:avLst/>
          </a:prstGeom>
          <a:noFill/>
          <a:ln>
            <a:noFill/>
          </a:ln>
        </p:spPr>
      </p:pic>
      <p:pic>
        <p:nvPicPr>
          <p:cNvPr id="7" name="Picture 6" descr="C:\Users\KMatysik\AppData\Local\Microsoft\Windows\INetCache\Content.MSO\6B312ECC.tmp"/>
          <p:cNvPicPr/>
          <p:nvPr/>
        </p:nvPicPr>
        <p:blipFill>
          <a:blip r:embed="rId4">
            <a:extLst>
              <a:ext uri="{28A0092B-C50C-407E-A947-70E740481C1C}">
                <a14:useLocalDpi xmlns:a14="http://schemas.microsoft.com/office/drawing/2010/main" val="0"/>
              </a:ext>
            </a:extLst>
          </a:blip>
          <a:srcRect/>
          <a:stretch>
            <a:fillRect/>
          </a:stretch>
        </p:blipFill>
        <p:spPr bwMode="auto">
          <a:xfrm>
            <a:off x="689927" y="2727960"/>
            <a:ext cx="1668145" cy="2219960"/>
          </a:xfrm>
          <a:prstGeom prst="rect">
            <a:avLst/>
          </a:prstGeom>
          <a:noFill/>
          <a:ln>
            <a:noFill/>
          </a:ln>
        </p:spPr>
      </p:pic>
      <p:pic>
        <p:nvPicPr>
          <p:cNvPr id="8" name="Picture 7" descr="Barford Primary School | Ofsted Ratings, Reviews, Exam Results ..."/>
          <p:cNvPicPr/>
          <p:nvPr/>
        </p:nvPicPr>
        <p:blipFill>
          <a:blip r:embed="rId5">
            <a:extLst>
              <a:ext uri="{28A0092B-C50C-407E-A947-70E740481C1C}">
                <a14:useLocalDpi xmlns:a14="http://schemas.microsoft.com/office/drawing/2010/main" val="0"/>
              </a:ext>
            </a:extLst>
          </a:blip>
          <a:srcRect/>
          <a:stretch>
            <a:fillRect/>
          </a:stretch>
        </p:blipFill>
        <p:spPr bwMode="auto">
          <a:xfrm>
            <a:off x="10384741" y="582294"/>
            <a:ext cx="1223010" cy="1223010"/>
          </a:xfrm>
          <a:prstGeom prst="rect">
            <a:avLst/>
          </a:prstGeom>
          <a:noFill/>
          <a:ln>
            <a:noFill/>
          </a:ln>
        </p:spPr>
      </p:pic>
    </p:spTree>
    <p:extLst>
      <p:ext uri="{BB962C8B-B14F-4D97-AF65-F5344CB8AC3E}">
        <p14:creationId xmlns:p14="http://schemas.microsoft.com/office/powerpoint/2010/main" val="178588652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GB"/>
          </a:p>
        </p:txBody>
      </p:sp>
      <p:pic>
        <p:nvPicPr>
          <p:cNvPr id="1026" name="Picture 2" descr="Brick Wall Background – Free PowerPoint and Google Slides - SlideChe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1524000" y="-1"/>
            <a:ext cx="9144000" cy="2387600"/>
          </a:xfrm>
        </p:spPr>
        <p:txBody>
          <a:bodyPr/>
          <a:lstStyle/>
          <a:p>
            <a:r>
              <a:rPr lang="en-GB" sz="11500" b="1" u="sng" dirty="0" smtClean="0">
                <a:latin typeface="Kinetic Letters Joined" pitchFamily="50" charset="0"/>
              </a:rPr>
              <a:t>What is editing?</a:t>
            </a:r>
            <a:endParaRPr lang="en-GB" b="1" u="sng" dirty="0"/>
          </a:p>
        </p:txBody>
      </p:sp>
      <p:pic>
        <p:nvPicPr>
          <p:cNvPr id="8" name="Picture 7" descr="Barford Primary School | Ofsted Ratings, Reviews, Exam Results ..."/>
          <p:cNvPicPr/>
          <p:nvPr/>
        </p:nvPicPr>
        <p:blipFill>
          <a:blip r:embed="rId3">
            <a:extLst>
              <a:ext uri="{28A0092B-C50C-407E-A947-70E740481C1C}">
                <a14:useLocalDpi xmlns:a14="http://schemas.microsoft.com/office/drawing/2010/main" val="0"/>
              </a:ext>
            </a:extLst>
          </a:blip>
          <a:srcRect/>
          <a:stretch>
            <a:fillRect/>
          </a:stretch>
        </p:blipFill>
        <p:spPr bwMode="auto">
          <a:xfrm>
            <a:off x="10384741" y="582294"/>
            <a:ext cx="1223010" cy="1223010"/>
          </a:xfrm>
          <a:prstGeom prst="rect">
            <a:avLst/>
          </a:prstGeom>
          <a:noFill/>
          <a:ln>
            <a:noFill/>
          </a:ln>
        </p:spPr>
      </p:pic>
      <p:sp>
        <p:nvSpPr>
          <p:cNvPr id="4" name="Rectangle 3"/>
          <p:cNvSpPr/>
          <p:nvPr/>
        </p:nvSpPr>
        <p:spPr>
          <a:xfrm>
            <a:off x="879231" y="2690336"/>
            <a:ext cx="10728520" cy="2554545"/>
          </a:xfrm>
          <a:prstGeom prst="rect">
            <a:avLst/>
          </a:prstGeom>
        </p:spPr>
        <p:txBody>
          <a:bodyPr wrap="square">
            <a:spAutoFit/>
          </a:bodyPr>
          <a:lstStyle/>
          <a:p>
            <a:r>
              <a:rPr lang="en-US" sz="3200" dirty="0" smtClean="0">
                <a:latin typeface="Kinetic Letters Joined" pitchFamily="50" charset="0"/>
              </a:rPr>
              <a:t>When you </a:t>
            </a:r>
            <a:r>
              <a:rPr lang="en-US" sz="3200" b="1" dirty="0" smtClean="0">
                <a:solidFill>
                  <a:srgbClr val="7030A0"/>
                </a:solidFill>
                <a:latin typeface="Kinetic Letters Joined" pitchFamily="50" charset="0"/>
              </a:rPr>
              <a:t>edit</a:t>
            </a:r>
            <a:r>
              <a:rPr lang="en-US" sz="3200" dirty="0" smtClean="0">
                <a:latin typeface="Kinetic Letters Joined" pitchFamily="50" charset="0"/>
              </a:rPr>
              <a:t> your own writing, you make </a:t>
            </a:r>
            <a:r>
              <a:rPr lang="en-US" sz="3200" dirty="0" smtClean="0">
                <a:solidFill>
                  <a:srgbClr val="7030A0"/>
                </a:solidFill>
                <a:latin typeface="Kinetic Letters Joined" pitchFamily="50" charset="0"/>
              </a:rPr>
              <a:t>changes</a:t>
            </a:r>
            <a:r>
              <a:rPr lang="en-US" sz="3200" dirty="0" smtClean="0">
                <a:latin typeface="Kinetic Letters Joined" pitchFamily="50" charset="0"/>
              </a:rPr>
              <a:t>, correct </a:t>
            </a:r>
            <a:r>
              <a:rPr lang="en-US" sz="3200" dirty="0" smtClean="0">
                <a:solidFill>
                  <a:srgbClr val="7030A0"/>
                </a:solidFill>
                <a:latin typeface="Kinetic Letters Joined" pitchFamily="50" charset="0"/>
              </a:rPr>
              <a:t>mistakes</a:t>
            </a:r>
            <a:r>
              <a:rPr lang="en-US" sz="3200" dirty="0" smtClean="0">
                <a:latin typeface="Kinetic Letters Joined" pitchFamily="50" charset="0"/>
              </a:rPr>
              <a:t> and make it even </a:t>
            </a:r>
            <a:r>
              <a:rPr lang="en-US" sz="3200" dirty="0" smtClean="0">
                <a:solidFill>
                  <a:srgbClr val="7030A0"/>
                </a:solidFill>
                <a:latin typeface="Kinetic Letters Joined" pitchFamily="50" charset="0"/>
              </a:rPr>
              <a:t>better</a:t>
            </a:r>
            <a:r>
              <a:rPr lang="en-US" sz="3200" dirty="0" smtClean="0">
                <a:latin typeface="Kinetic Letters Joined" pitchFamily="50" charset="0"/>
              </a:rPr>
              <a:t>. </a:t>
            </a:r>
            <a:br>
              <a:rPr lang="en-US" sz="3200" dirty="0" smtClean="0">
                <a:latin typeface="Kinetic Letters Joined" pitchFamily="50" charset="0"/>
              </a:rPr>
            </a:br>
            <a:r>
              <a:rPr lang="en-US" sz="3200" dirty="0" smtClean="0">
                <a:latin typeface="Kinetic Letters Joined" pitchFamily="50" charset="0"/>
              </a:rPr>
              <a:t/>
            </a:r>
            <a:br>
              <a:rPr lang="en-US" sz="3200" dirty="0" smtClean="0">
                <a:latin typeface="Kinetic Letters Joined" pitchFamily="50" charset="0"/>
              </a:rPr>
            </a:br>
            <a:r>
              <a:rPr lang="en-US" sz="3200" dirty="0" smtClean="0">
                <a:latin typeface="Kinetic Letters Joined" pitchFamily="50" charset="0"/>
              </a:rPr>
              <a:t>You should never be afraid to make mistakes when you are writing</a:t>
            </a:r>
            <a:r>
              <a:rPr lang="en-US" sz="3200" dirty="0" smtClean="0">
                <a:solidFill>
                  <a:srgbClr val="7030A0"/>
                </a:solidFill>
                <a:latin typeface="Kinetic Letters Joined" pitchFamily="50" charset="0"/>
              </a:rPr>
              <a:t>. Checking</a:t>
            </a:r>
            <a:r>
              <a:rPr lang="en-US" sz="3200" dirty="0" smtClean="0">
                <a:latin typeface="Kinetic Letters Joined" pitchFamily="50" charset="0"/>
              </a:rPr>
              <a:t>, </a:t>
            </a:r>
            <a:r>
              <a:rPr lang="en-US" sz="3200" dirty="0" smtClean="0">
                <a:solidFill>
                  <a:srgbClr val="7030A0"/>
                </a:solidFill>
                <a:latin typeface="Kinetic Letters Joined" pitchFamily="50" charset="0"/>
              </a:rPr>
              <a:t>correcting</a:t>
            </a:r>
            <a:r>
              <a:rPr lang="en-US" sz="3200" dirty="0" smtClean="0">
                <a:latin typeface="Kinetic Letters Joined" pitchFamily="50" charset="0"/>
              </a:rPr>
              <a:t> and </a:t>
            </a:r>
            <a:r>
              <a:rPr lang="en-US" sz="3200" dirty="0" smtClean="0">
                <a:solidFill>
                  <a:srgbClr val="7030A0"/>
                </a:solidFill>
                <a:latin typeface="Kinetic Letters Joined" pitchFamily="50" charset="0"/>
              </a:rPr>
              <a:t>changing</a:t>
            </a:r>
            <a:r>
              <a:rPr lang="en-US" sz="3200" dirty="0" smtClean="0">
                <a:latin typeface="Kinetic Letters Joined" pitchFamily="50" charset="0"/>
              </a:rPr>
              <a:t> your work means you are on your way to producing something really great!</a:t>
            </a:r>
            <a:endParaRPr lang="en-GB" sz="8000" dirty="0">
              <a:latin typeface="Kinetic Letters Joined" pitchFamily="50" charset="0"/>
            </a:endParaRPr>
          </a:p>
        </p:txBody>
      </p:sp>
    </p:spTree>
    <p:extLst>
      <p:ext uri="{BB962C8B-B14F-4D97-AF65-F5344CB8AC3E}">
        <p14:creationId xmlns:p14="http://schemas.microsoft.com/office/powerpoint/2010/main" val="33476417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GB"/>
          </a:p>
        </p:txBody>
      </p:sp>
      <p:pic>
        <p:nvPicPr>
          <p:cNvPr id="1026" name="Picture 2" descr="Brick Wall Background – Free PowerPoint and Google Slides - SlideChe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2198"/>
            <a:ext cx="12192000" cy="685800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KMatysik\AppData\Local\Microsoft\Windows\INetCache\Content.MSO\C6A42B8E.tmp"/>
          <p:cNvPicPr/>
          <p:nvPr/>
        </p:nvPicPr>
        <p:blipFill>
          <a:blip r:embed="rId3">
            <a:extLst>
              <a:ext uri="{28A0092B-C50C-407E-A947-70E740481C1C}">
                <a14:useLocalDpi xmlns:a14="http://schemas.microsoft.com/office/drawing/2010/main" val="0"/>
              </a:ext>
            </a:extLst>
          </a:blip>
          <a:srcRect/>
          <a:stretch>
            <a:fillRect/>
          </a:stretch>
        </p:blipFill>
        <p:spPr bwMode="auto">
          <a:xfrm>
            <a:off x="7709088" y="2157618"/>
            <a:ext cx="3915837" cy="2447070"/>
          </a:xfrm>
          <a:prstGeom prst="rect">
            <a:avLst/>
          </a:prstGeom>
          <a:noFill/>
          <a:ln>
            <a:noFill/>
          </a:ln>
        </p:spPr>
      </p:pic>
      <p:pic>
        <p:nvPicPr>
          <p:cNvPr id="8" name="Picture 7" descr="Barford Primary School | Ofsted Ratings, Reviews, Exam Results ..."/>
          <p:cNvPicPr/>
          <p:nvPr/>
        </p:nvPicPr>
        <p:blipFill>
          <a:blip r:embed="rId4">
            <a:extLst>
              <a:ext uri="{28A0092B-C50C-407E-A947-70E740481C1C}">
                <a14:useLocalDpi xmlns:a14="http://schemas.microsoft.com/office/drawing/2010/main" val="0"/>
              </a:ext>
            </a:extLst>
          </a:blip>
          <a:srcRect/>
          <a:stretch>
            <a:fillRect/>
          </a:stretch>
        </p:blipFill>
        <p:spPr bwMode="auto">
          <a:xfrm>
            <a:off x="10384741" y="582294"/>
            <a:ext cx="1223010" cy="1223010"/>
          </a:xfrm>
          <a:prstGeom prst="rect">
            <a:avLst/>
          </a:prstGeom>
          <a:noFill/>
          <a:ln>
            <a:noFill/>
          </a:ln>
        </p:spPr>
      </p:pic>
      <p:sp>
        <p:nvSpPr>
          <p:cNvPr id="9" name="Subtitle 2"/>
          <p:cNvSpPr txBox="1">
            <a:spLocks noGrp="1"/>
          </p:cNvSpPr>
          <p:nvPr>
            <p:ph type="ctrTitle"/>
          </p:nvPr>
        </p:nvSpPr>
        <p:spPr>
          <a:xfrm>
            <a:off x="701650" y="-284640"/>
            <a:ext cx="9144000" cy="238760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sz="4400" u="sng" dirty="0" smtClean="0">
                <a:latin typeface="Kinetic Letters Joined" pitchFamily="50" charset="0"/>
              </a:rPr>
              <a:t/>
            </a:r>
            <a:br>
              <a:rPr lang="en-GB" sz="4400" u="sng" dirty="0" smtClean="0">
                <a:latin typeface="Kinetic Letters Joined" pitchFamily="50" charset="0"/>
              </a:rPr>
            </a:br>
            <a:r>
              <a:rPr lang="en-GB" sz="4400" u="sng" dirty="0" smtClean="0">
                <a:latin typeface="Kinetic Letters Joined" pitchFamily="50" charset="0"/>
              </a:rPr>
              <a:t>What are the different junctions in </a:t>
            </a:r>
            <a:r>
              <a:rPr lang="en-GB" sz="4400" u="sng" dirty="0" err="1" smtClean="0">
                <a:latin typeface="Kinetic Letters Joined" pitchFamily="50" charset="0"/>
              </a:rPr>
              <a:t>Barford</a:t>
            </a:r>
            <a:r>
              <a:rPr lang="en-GB" sz="4400" u="sng" dirty="0" smtClean="0">
                <a:latin typeface="Kinetic Letters Joined" pitchFamily="50" charset="0"/>
              </a:rPr>
              <a:t> Primary School? </a:t>
            </a:r>
            <a:endParaRPr lang="en-GB" sz="4400" u="sng" dirty="0">
              <a:latin typeface="Kinetic Letters Joined" pitchFamily="50" charset="0"/>
            </a:endParaRPr>
          </a:p>
        </p:txBody>
      </p:sp>
      <p:sp>
        <p:nvSpPr>
          <p:cNvPr id="4" name="Rectangle 3"/>
          <p:cNvSpPr/>
          <p:nvPr/>
        </p:nvSpPr>
        <p:spPr>
          <a:xfrm>
            <a:off x="803917" y="2102960"/>
            <a:ext cx="6260047" cy="523220"/>
          </a:xfrm>
          <a:prstGeom prst="rect">
            <a:avLst/>
          </a:prstGeom>
        </p:spPr>
        <p:txBody>
          <a:bodyPr wrap="none">
            <a:spAutoFit/>
          </a:bodyPr>
          <a:lstStyle/>
          <a:p>
            <a:r>
              <a:rPr lang="en-US" sz="2800" dirty="0" smtClean="0">
                <a:latin typeface="Kinetic Letters Joined" pitchFamily="50" charset="0"/>
              </a:rPr>
              <a:t>These junctions are based on the Birmingham canal signs. </a:t>
            </a:r>
            <a:endParaRPr lang="en-GB" sz="7200" dirty="0">
              <a:latin typeface="Kinetic Letters Joined" pitchFamily="50" charset="0"/>
            </a:endParaRPr>
          </a:p>
        </p:txBody>
      </p:sp>
      <p:pic>
        <p:nvPicPr>
          <p:cNvPr id="11" name="Picture 10"/>
          <p:cNvPicPr>
            <a:picLocks noChangeAspect="1"/>
          </p:cNvPicPr>
          <p:nvPr/>
        </p:nvPicPr>
        <p:blipFill>
          <a:blip r:embed="rId5"/>
          <a:stretch>
            <a:fillRect/>
          </a:stretch>
        </p:blipFill>
        <p:spPr>
          <a:xfrm>
            <a:off x="6357665" y="4001585"/>
            <a:ext cx="2929944" cy="1910833"/>
          </a:xfrm>
          <a:prstGeom prst="rect">
            <a:avLst/>
          </a:prstGeom>
          <a:ln w="228600" cap="sq" cmpd="thickThin">
            <a:solidFill>
              <a:srgbClr val="000000"/>
            </a:solidFill>
            <a:prstDash val="solid"/>
            <a:miter lim="800000"/>
          </a:ln>
          <a:effectLst>
            <a:innerShdw blurRad="76200">
              <a:srgbClr val="000000"/>
            </a:innerShdw>
          </a:effectLst>
        </p:spPr>
      </p:pic>
      <p:sp>
        <p:nvSpPr>
          <p:cNvPr id="12" name="Subtitle 2"/>
          <p:cNvSpPr txBox="1">
            <a:spLocks/>
          </p:cNvSpPr>
          <p:nvPr/>
        </p:nvSpPr>
        <p:spPr>
          <a:xfrm>
            <a:off x="803917" y="3049321"/>
            <a:ext cx="11923187" cy="165576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sz="3600" b="1" dirty="0" smtClean="0">
                <a:latin typeface="Kinetic Letters Joined" pitchFamily="50" charset="0"/>
              </a:rPr>
              <a:t>There are three junctions </a:t>
            </a:r>
            <a:r>
              <a:rPr lang="en-US" sz="3600" dirty="0" smtClean="0">
                <a:latin typeface="Kinetic Letters Joined" pitchFamily="50" charset="0"/>
              </a:rPr>
              <a:t/>
            </a:r>
            <a:br>
              <a:rPr lang="en-US" sz="3600" dirty="0" smtClean="0">
                <a:latin typeface="Kinetic Letters Joined" pitchFamily="50" charset="0"/>
              </a:rPr>
            </a:br>
            <a:r>
              <a:rPr lang="en-US" sz="3600" b="1" dirty="0" smtClean="0">
                <a:latin typeface="Kinetic Letters Joined" pitchFamily="50" charset="0"/>
              </a:rPr>
              <a:t>These </a:t>
            </a:r>
            <a:r>
              <a:rPr lang="en-US" sz="3600" b="1" dirty="0" smtClean="0">
                <a:latin typeface="Kinetic Letters Joined" pitchFamily="50" charset="0"/>
              </a:rPr>
              <a:t>are as follows:</a:t>
            </a:r>
            <a:r>
              <a:rPr lang="en-US" sz="3600" dirty="0" smtClean="0">
                <a:latin typeface="Kinetic Letters Joined" pitchFamily="50" charset="0"/>
              </a:rPr>
              <a:t/>
            </a:r>
            <a:br>
              <a:rPr lang="en-US" sz="3600" dirty="0" smtClean="0">
                <a:latin typeface="Kinetic Letters Joined" pitchFamily="50" charset="0"/>
              </a:rPr>
            </a:br>
            <a:r>
              <a:rPr lang="en-US" sz="3600" dirty="0" smtClean="0">
                <a:latin typeface="Kinetic Letters Joined" pitchFamily="50" charset="0"/>
              </a:rPr>
              <a:t>1. Punctuation Place. </a:t>
            </a:r>
            <a:br>
              <a:rPr lang="en-US" sz="3600" dirty="0" smtClean="0">
                <a:latin typeface="Kinetic Letters Joined" pitchFamily="50" charset="0"/>
              </a:rPr>
            </a:br>
            <a:r>
              <a:rPr lang="en-US" sz="3600" dirty="0" smtClean="0">
                <a:latin typeface="Kinetic Letters Joined" pitchFamily="50" charset="0"/>
              </a:rPr>
              <a:t>2. Grammar Grove. </a:t>
            </a:r>
            <a:br>
              <a:rPr lang="en-US" sz="3600" dirty="0" smtClean="0">
                <a:latin typeface="Kinetic Letters Joined" pitchFamily="50" charset="0"/>
              </a:rPr>
            </a:br>
            <a:r>
              <a:rPr lang="en-US" sz="3600" dirty="0" smtClean="0">
                <a:latin typeface="Kinetic Letters Joined" pitchFamily="50" charset="0"/>
              </a:rPr>
              <a:t>3. Adjective Avenue. </a:t>
            </a:r>
            <a:endParaRPr lang="en-GB" sz="7200" dirty="0">
              <a:latin typeface="Kinetic Letters Joined" pitchFamily="50" charset="0"/>
            </a:endParaRPr>
          </a:p>
        </p:txBody>
      </p:sp>
    </p:spTree>
    <p:extLst>
      <p:ext uri="{BB962C8B-B14F-4D97-AF65-F5344CB8AC3E}">
        <p14:creationId xmlns:p14="http://schemas.microsoft.com/office/powerpoint/2010/main" val="218303884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GB"/>
          </a:p>
        </p:txBody>
      </p:sp>
      <p:pic>
        <p:nvPicPr>
          <p:cNvPr id="1026" name="Picture 2" descr="Brick Wall Background – Free PowerPoint and Google Slides - SlideChe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671"/>
            <a:ext cx="12192000"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1524000" y="-1"/>
            <a:ext cx="9144000" cy="2387600"/>
          </a:xfrm>
        </p:spPr>
        <p:txBody>
          <a:bodyPr/>
          <a:lstStyle/>
          <a:p>
            <a:r>
              <a:rPr lang="en-GB" sz="11500" u="sng" dirty="0" smtClean="0">
                <a:latin typeface="Kinetic Letters Joined" pitchFamily="50" charset="0"/>
              </a:rPr>
              <a:t>Editing in KS1</a:t>
            </a:r>
            <a:endParaRPr lang="en-GB" u="sng" dirty="0"/>
          </a:p>
        </p:txBody>
      </p:sp>
      <p:pic>
        <p:nvPicPr>
          <p:cNvPr id="6" name="Picture 5" descr="C:\Users\KMatysik\AppData\Local\Microsoft\Windows\INetCache\Content.MSO\9B124D22.tmp"/>
          <p:cNvPicPr/>
          <p:nvPr/>
        </p:nvPicPr>
        <p:blipFill>
          <a:blip r:embed="rId3">
            <a:extLst>
              <a:ext uri="{28A0092B-C50C-407E-A947-70E740481C1C}">
                <a14:useLocalDpi xmlns:a14="http://schemas.microsoft.com/office/drawing/2010/main" val="0"/>
              </a:ext>
            </a:extLst>
          </a:blip>
          <a:srcRect/>
          <a:stretch>
            <a:fillRect/>
          </a:stretch>
        </p:blipFill>
        <p:spPr bwMode="auto">
          <a:xfrm>
            <a:off x="576898" y="2378929"/>
            <a:ext cx="4053718" cy="3960642"/>
          </a:xfrm>
          <a:prstGeom prst="rect">
            <a:avLst/>
          </a:prstGeom>
          <a:noFill/>
          <a:ln>
            <a:noFill/>
          </a:ln>
        </p:spPr>
      </p:pic>
      <p:sp>
        <p:nvSpPr>
          <p:cNvPr id="7" name="Text Box 2"/>
          <p:cNvSpPr txBox="1">
            <a:spLocks noChangeArrowheads="1"/>
          </p:cNvSpPr>
          <p:nvPr/>
        </p:nvSpPr>
        <p:spPr bwMode="auto">
          <a:xfrm>
            <a:off x="4630616" y="2387599"/>
            <a:ext cx="6984486" cy="3951972"/>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2000" dirty="0">
                <a:effectLst/>
                <a:latin typeface="Kinetic Letters Unjoined" panose="00000500000000000000" pitchFamily="50" charset="0"/>
                <a:ea typeface="Calibri" panose="020F0502020204030204" pitchFamily="34" charset="0"/>
                <a:cs typeface="Times New Roman" panose="02020603050405020304" pitchFamily="18" charset="0"/>
              </a:rPr>
              <a:t>Throughout the academic year, KS1 will focus on the following using weekly discreet lessons throughout the academic year: </a:t>
            </a:r>
            <a:br>
              <a:rPr lang="en-GB" sz="2000" dirty="0">
                <a:effectLst/>
                <a:latin typeface="Kinetic Letters Unjoined" panose="00000500000000000000" pitchFamily="50" charset="0"/>
                <a:ea typeface="Calibri" panose="020F0502020204030204" pitchFamily="34" charset="0"/>
                <a:cs typeface="Times New Roman" panose="02020603050405020304" pitchFamily="18" charset="0"/>
              </a:rPr>
            </a:br>
            <a:r>
              <a:rPr lang="en-GB" sz="1600" b="1" dirty="0">
                <a:solidFill>
                  <a:srgbClr val="000000"/>
                </a:solidFill>
                <a:effectLst/>
                <a:latin typeface="Kinetic Letters Joined" pitchFamily="50" charset="0"/>
                <a:ea typeface="Calibri" panose="020F0502020204030204" pitchFamily="34" charset="0"/>
                <a:cs typeface="Times New Roman" panose="02020603050405020304" pitchFamily="18" charset="0"/>
              </a:rPr>
              <a:t>1. Punctuation Place (Autumn Term) </a:t>
            </a:r>
            <a:r>
              <a:rPr lang="en-GB" sz="1600" dirty="0">
                <a:solidFill>
                  <a:srgbClr val="000000"/>
                </a:solidFill>
                <a:effectLst/>
                <a:latin typeface="Kinetic Letters Joined" pitchFamily="50" charset="0"/>
                <a:ea typeface="Calibri" panose="020F0502020204030204" pitchFamily="34" charset="0"/>
                <a:cs typeface="Times New Roman" panose="02020603050405020304" pitchFamily="18" charset="0"/>
              </a:rPr>
              <a:t/>
            </a:r>
            <a:br>
              <a:rPr lang="en-GB" sz="1600" dirty="0">
                <a:solidFill>
                  <a:srgbClr val="000000"/>
                </a:solidFill>
                <a:effectLst/>
                <a:latin typeface="Kinetic Letters Joined" pitchFamily="50" charset="0"/>
                <a:ea typeface="Calibri" panose="020F0502020204030204" pitchFamily="34" charset="0"/>
                <a:cs typeface="Times New Roman" panose="02020603050405020304" pitchFamily="18" charset="0"/>
              </a:rPr>
            </a:br>
            <a:r>
              <a:rPr lang="en-GB" sz="1600" i="1" dirty="0">
                <a:solidFill>
                  <a:srgbClr val="000000"/>
                </a:solidFill>
                <a:effectLst/>
                <a:latin typeface="Kinetic Letters Joined" pitchFamily="50" charset="0"/>
                <a:ea typeface="Calibri" panose="020F0502020204030204" pitchFamily="34" charset="0"/>
                <a:cs typeface="Times New Roman" panose="02020603050405020304" pitchFamily="18" charset="0"/>
              </a:rPr>
              <a:t>Capital letters</a:t>
            </a:r>
            <a:r>
              <a:rPr lang="en-GB" sz="1600" dirty="0">
                <a:solidFill>
                  <a:srgbClr val="000000"/>
                </a:solidFill>
                <a:effectLst/>
                <a:latin typeface="Cambria Math" panose="02040503050406030204" pitchFamily="18" charset="0"/>
                <a:ea typeface="Calibri" panose="020F0502020204030204" pitchFamily="34" charset="0"/>
                <a:cs typeface="Cambria Math" panose="02040503050406030204" pitchFamily="18" charset="0"/>
              </a:rPr>
              <a:t>​</a:t>
            </a:r>
            <a:r>
              <a:rPr lang="en-GB" sz="1600" dirty="0">
                <a:solidFill>
                  <a:srgbClr val="000000"/>
                </a:solidFill>
                <a:effectLst/>
                <a:latin typeface="Kinetic Letters Joined" pitchFamily="50" charset="0"/>
                <a:ea typeface="Calibri" panose="020F0502020204030204" pitchFamily="34" charset="0"/>
                <a:cs typeface="Times New Roman" panose="02020603050405020304" pitchFamily="18" charset="0"/>
              </a:rPr>
              <a:t/>
            </a:r>
            <a:br>
              <a:rPr lang="en-GB" sz="1600" dirty="0">
                <a:solidFill>
                  <a:srgbClr val="000000"/>
                </a:solidFill>
                <a:effectLst/>
                <a:latin typeface="Kinetic Letters Joined" pitchFamily="50" charset="0"/>
                <a:ea typeface="Calibri" panose="020F0502020204030204" pitchFamily="34" charset="0"/>
                <a:cs typeface="Times New Roman" panose="02020603050405020304" pitchFamily="18" charset="0"/>
              </a:rPr>
            </a:br>
            <a:r>
              <a:rPr lang="en-GB" sz="1600" i="1" dirty="0">
                <a:solidFill>
                  <a:srgbClr val="000000"/>
                </a:solidFill>
                <a:effectLst/>
                <a:latin typeface="Kinetic Letters Joined" pitchFamily="50" charset="0"/>
                <a:ea typeface="Calibri" panose="020F0502020204030204" pitchFamily="34" charset="0"/>
                <a:cs typeface="Times New Roman" panose="02020603050405020304" pitchFamily="18" charset="0"/>
              </a:rPr>
              <a:t>Full stops</a:t>
            </a:r>
            <a:r>
              <a:rPr lang="en-GB" sz="1600" dirty="0">
                <a:solidFill>
                  <a:srgbClr val="000000"/>
                </a:solidFill>
                <a:effectLst/>
                <a:latin typeface="Cambria Math" panose="02040503050406030204" pitchFamily="18" charset="0"/>
                <a:ea typeface="Calibri" panose="020F0502020204030204" pitchFamily="34" charset="0"/>
                <a:cs typeface="Cambria Math" panose="02040503050406030204" pitchFamily="18" charset="0"/>
              </a:rPr>
              <a:t>​</a:t>
            </a:r>
            <a:r>
              <a:rPr lang="en-GB" sz="1600" dirty="0">
                <a:solidFill>
                  <a:srgbClr val="000000"/>
                </a:solidFill>
                <a:effectLst/>
                <a:latin typeface="Kinetic Letters Joined" pitchFamily="50" charset="0"/>
                <a:ea typeface="Calibri" panose="020F0502020204030204" pitchFamily="34" charset="0"/>
                <a:cs typeface="Times New Roman" panose="02020603050405020304" pitchFamily="18" charset="0"/>
              </a:rPr>
              <a:t/>
            </a:r>
            <a:br>
              <a:rPr lang="en-GB" sz="1600" dirty="0">
                <a:solidFill>
                  <a:srgbClr val="000000"/>
                </a:solidFill>
                <a:effectLst/>
                <a:latin typeface="Kinetic Letters Joined" pitchFamily="50" charset="0"/>
                <a:ea typeface="Calibri" panose="020F0502020204030204" pitchFamily="34" charset="0"/>
                <a:cs typeface="Times New Roman" panose="02020603050405020304" pitchFamily="18" charset="0"/>
              </a:rPr>
            </a:br>
            <a:r>
              <a:rPr lang="en-GB" sz="1600" i="1" dirty="0">
                <a:solidFill>
                  <a:srgbClr val="000000"/>
                </a:solidFill>
                <a:effectLst/>
                <a:latin typeface="Kinetic Letters Joined" pitchFamily="50" charset="0"/>
                <a:ea typeface="Calibri" panose="020F0502020204030204" pitchFamily="34" charset="0"/>
                <a:cs typeface="Times New Roman" panose="02020603050405020304" pitchFamily="18" charset="0"/>
              </a:rPr>
              <a:t>? 1</a:t>
            </a:r>
            <a:br>
              <a:rPr lang="en-GB" sz="1600" i="1" dirty="0">
                <a:solidFill>
                  <a:srgbClr val="000000"/>
                </a:solidFill>
                <a:effectLst/>
                <a:latin typeface="Kinetic Letters Joined" pitchFamily="50" charset="0"/>
                <a:ea typeface="Calibri" panose="020F0502020204030204" pitchFamily="34" charset="0"/>
                <a:cs typeface="Times New Roman" panose="02020603050405020304" pitchFamily="18" charset="0"/>
              </a:rPr>
            </a:br>
            <a:r>
              <a:rPr lang="en-GB" sz="1600" i="1" dirty="0">
                <a:solidFill>
                  <a:srgbClr val="000000"/>
                </a:solidFill>
                <a:effectLst/>
                <a:latin typeface="Kinetic Letters Joined" pitchFamily="50" charset="0"/>
                <a:ea typeface="Calibri" panose="020F0502020204030204" pitchFamily="34" charset="0"/>
                <a:cs typeface="Times New Roman" panose="02020603050405020304" pitchFamily="18" charset="0"/>
              </a:rPr>
              <a:t>Commas in a list (Year 2) </a:t>
            </a:r>
            <a:br>
              <a:rPr lang="en-GB" sz="1600" i="1" dirty="0">
                <a:solidFill>
                  <a:srgbClr val="000000"/>
                </a:solidFill>
                <a:effectLst/>
                <a:latin typeface="Kinetic Letters Joined" pitchFamily="50" charset="0"/>
                <a:ea typeface="Calibri" panose="020F0502020204030204" pitchFamily="34" charset="0"/>
                <a:cs typeface="Times New Roman" panose="02020603050405020304" pitchFamily="18" charset="0"/>
              </a:rPr>
            </a:br>
            <a:r>
              <a:rPr lang="en-GB" sz="1600" i="1" dirty="0">
                <a:solidFill>
                  <a:srgbClr val="000000"/>
                </a:solidFill>
                <a:effectLst/>
                <a:latin typeface="Kinetic Letters Joined" pitchFamily="50" charset="0"/>
                <a:ea typeface="Calibri" panose="020F0502020204030204" pitchFamily="34" charset="0"/>
                <a:cs typeface="Times New Roman" panose="02020603050405020304" pitchFamily="18" charset="0"/>
              </a:rPr>
              <a:t>Apostrophes (Year 2) </a:t>
            </a:r>
            <a:br>
              <a:rPr lang="en-GB" sz="1600" i="1" dirty="0">
                <a:solidFill>
                  <a:srgbClr val="000000"/>
                </a:solidFill>
                <a:effectLst/>
                <a:latin typeface="Kinetic Letters Joined" pitchFamily="50" charset="0"/>
                <a:ea typeface="Calibri" panose="020F0502020204030204" pitchFamily="34" charset="0"/>
                <a:cs typeface="Times New Roman" panose="02020603050405020304" pitchFamily="18" charset="0"/>
              </a:rPr>
            </a:br>
            <a:r>
              <a:rPr lang="en-GB" sz="1100" b="1" dirty="0">
                <a:solidFill>
                  <a:srgbClr val="000000"/>
                </a:solidFill>
                <a:effectLst/>
                <a:latin typeface="Kinetic Letters Joined" pitchFamily="50" charset="0"/>
                <a:ea typeface="Calibri" panose="020F0502020204030204" pitchFamily="34" charset="0"/>
                <a:cs typeface="Times New Roman" panose="02020603050405020304" pitchFamily="18" charset="0"/>
              </a:rPr>
              <a:t>2. Grammar Grove (Spring Term) </a:t>
            </a:r>
            <a:r>
              <a:rPr lang="en-GB" sz="1100" dirty="0">
                <a:solidFill>
                  <a:srgbClr val="000000"/>
                </a:solidFill>
                <a:effectLst/>
                <a:latin typeface="Kinetic Letters Joined" pitchFamily="50" charset="0"/>
                <a:ea typeface="Calibri" panose="020F0502020204030204" pitchFamily="34" charset="0"/>
                <a:cs typeface="Times New Roman" panose="02020603050405020304" pitchFamily="18" charset="0"/>
              </a:rPr>
              <a:t/>
            </a:r>
            <a:br>
              <a:rPr lang="en-GB" sz="1100" dirty="0">
                <a:solidFill>
                  <a:srgbClr val="000000"/>
                </a:solidFill>
                <a:effectLst/>
                <a:latin typeface="Kinetic Letters Joined" pitchFamily="50" charset="0"/>
                <a:ea typeface="Calibri" panose="020F0502020204030204" pitchFamily="34" charset="0"/>
                <a:cs typeface="Times New Roman" panose="02020603050405020304" pitchFamily="18" charset="0"/>
              </a:rPr>
            </a:br>
            <a:r>
              <a:rPr lang="en-GB" sz="1100" i="1" dirty="0">
                <a:solidFill>
                  <a:srgbClr val="000000"/>
                </a:solidFill>
                <a:effectLst/>
                <a:latin typeface="Kinetic Letters Joined" pitchFamily="50" charset="0"/>
                <a:ea typeface="Calibri" panose="020F0502020204030204" pitchFamily="34" charset="0"/>
                <a:cs typeface="Times New Roman" panose="02020603050405020304" pitchFamily="18" charset="0"/>
              </a:rPr>
              <a:t>Plurals (-s </a:t>
            </a:r>
            <a:r>
              <a:rPr lang="en-GB" sz="1100" i="1" dirty="0">
                <a:solidFill>
                  <a:srgbClr val="00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100" i="1" dirty="0" err="1">
                <a:solidFill>
                  <a:srgbClr val="000000"/>
                </a:solidFill>
                <a:effectLst/>
                <a:latin typeface="Kinetic Letters Joined" pitchFamily="50" charset="0"/>
                <a:ea typeface="Calibri" panose="020F0502020204030204" pitchFamily="34" charset="0"/>
                <a:cs typeface="Times New Roman" panose="02020603050405020304" pitchFamily="18" charset="0"/>
              </a:rPr>
              <a:t>es</a:t>
            </a:r>
            <a:r>
              <a:rPr lang="en-GB" sz="1100" i="1" dirty="0">
                <a:solidFill>
                  <a:srgbClr val="000000"/>
                </a:solidFill>
                <a:effectLst/>
                <a:latin typeface="Kinetic Letters Joined" pitchFamily="50" charset="0"/>
                <a:ea typeface="Calibri" panose="020F0502020204030204" pitchFamily="34" charset="0"/>
                <a:cs typeface="Times New Roman" panose="02020603050405020304" pitchFamily="18" charset="0"/>
              </a:rPr>
              <a:t>) </a:t>
            </a:r>
            <a:r>
              <a:rPr lang="en-GB" sz="1100" dirty="0">
                <a:solidFill>
                  <a:srgbClr val="000000"/>
                </a:solidFill>
                <a:effectLst/>
                <a:latin typeface="Cambria Math" panose="02040503050406030204" pitchFamily="18" charset="0"/>
                <a:ea typeface="Calibri" panose="020F0502020204030204" pitchFamily="34" charset="0"/>
                <a:cs typeface="Cambria Math" panose="02040503050406030204" pitchFamily="18" charset="0"/>
              </a:rPr>
              <a:t>​</a:t>
            </a:r>
            <a:r>
              <a:rPr lang="en-GB" sz="1100" dirty="0">
                <a:solidFill>
                  <a:srgbClr val="000000"/>
                </a:solidFill>
                <a:effectLst/>
                <a:latin typeface="Kinetic Letters Joined" pitchFamily="50" charset="0"/>
                <a:ea typeface="Calibri" panose="020F0502020204030204" pitchFamily="34" charset="0"/>
                <a:cs typeface="Times New Roman" panose="02020603050405020304" pitchFamily="18" charset="0"/>
              </a:rPr>
              <a:t/>
            </a:r>
            <a:br>
              <a:rPr lang="en-GB" sz="1100" dirty="0">
                <a:solidFill>
                  <a:srgbClr val="000000"/>
                </a:solidFill>
                <a:effectLst/>
                <a:latin typeface="Kinetic Letters Joined" pitchFamily="50" charset="0"/>
                <a:ea typeface="Calibri" panose="020F0502020204030204" pitchFamily="34" charset="0"/>
                <a:cs typeface="Times New Roman" panose="02020603050405020304" pitchFamily="18" charset="0"/>
              </a:rPr>
            </a:br>
            <a:r>
              <a:rPr lang="en-GB" sz="1100" i="1" dirty="0">
                <a:solidFill>
                  <a:srgbClr val="000000"/>
                </a:solidFill>
                <a:effectLst/>
                <a:latin typeface="Kinetic Letters Joined" pitchFamily="50" charset="0"/>
                <a:ea typeface="Calibri" panose="020F0502020204030204" pitchFamily="34" charset="0"/>
                <a:cs typeface="Times New Roman" panose="02020603050405020304" pitchFamily="18" charset="0"/>
              </a:rPr>
              <a:t>Prefixes </a:t>
            </a:r>
            <a:r>
              <a:rPr lang="en-GB" sz="1100" i="1" dirty="0">
                <a:solidFill>
                  <a:srgbClr val="00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100" i="1" dirty="0">
                <a:solidFill>
                  <a:srgbClr val="000000"/>
                </a:solidFill>
                <a:effectLst/>
                <a:latin typeface="Kinetic Letters Joined" pitchFamily="50" charset="0"/>
                <a:ea typeface="Calibri" panose="020F0502020204030204" pitchFamily="34" charset="0"/>
                <a:cs typeface="Times New Roman" panose="02020603050405020304" pitchFamily="18" charset="0"/>
              </a:rPr>
              <a:t>un and Suffixes </a:t>
            </a:r>
            <a:r>
              <a:rPr lang="en-GB" sz="1100" i="1" dirty="0">
                <a:solidFill>
                  <a:srgbClr val="00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100" i="1" dirty="0" err="1">
                <a:solidFill>
                  <a:srgbClr val="000000"/>
                </a:solidFill>
                <a:effectLst/>
                <a:latin typeface="Kinetic Letters Joined" pitchFamily="50" charset="0"/>
                <a:ea typeface="Calibri" panose="020F0502020204030204" pitchFamily="34" charset="0"/>
                <a:cs typeface="Times New Roman" panose="02020603050405020304" pitchFamily="18" charset="0"/>
              </a:rPr>
              <a:t>ing</a:t>
            </a:r>
            <a:r>
              <a:rPr lang="en-GB" sz="1100" i="1" dirty="0">
                <a:solidFill>
                  <a:srgbClr val="000000"/>
                </a:solidFill>
                <a:effectLst/>
                <a:latin typeface="Kinetic Letters Joined" pitchFamily="50" charset="0"/>
                <a:ea typeface="Calibri" panose="020F0502020204030204" pitchFamily="34" charset="0"/>
                <a:cs typeface="Times New Roman" panose="02020603050405020304" pitchFamily="18" charset="0"/>
              </a:rPr>
              <a:t> </a:t>
            </a:r>
            <a:r>
              <a:rPr lang="en-GB" sz="1100" i="1" dirty="0">
                <a:solidFill>
                  <a:srgbClr val="00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100" i="1" dirty="0" err="1">
                <a:solidFill>
                  <a:srgbClr val="000000"/>
                </a:solidFill>
                <a:effectLst/>
                <a:latin typeface="Kinetic Letters Joined" pitchFamily="50" charset="0"/>
                <a:ea typeface="Calibri" panose="020F0502020204030204" pitchFamily="34" charset="0"/>
                <a:cs typeface="Times New Roman" panose="02020603050405020304" pitchFamily="18" charset="0"/>
              </a:rPr>
              <a:t>ed</a:t>
            </a:r>
            <a:r>
              <a:rPr lang="en-GB" sz="1100" i="1" dirty="0">
                <a:solidFill>
                  <a:srgbClr val="000000"/>
                </a:solidFill>
                <a:effectLst/>
                <a:latin typeface="Kinetic Letters Joined" pitchFamily="50" charset="0"/>
                <a:ea typeface="Calibri" panose="020F0502020204030204" pitchFamily="34" charset="0"/>
                <a:cs typeface="Times New Roman" panose="02020603050405020304" pitchFamily="18" charset="0"/>
              </a:rPr>
              <a:t> </a:t>
            </a:r>
            <a:r>
              <a:rPr lang="en-GB" i="1" dirty="0">
                <a:solidFill>
                  <a:srgbClr val="00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i="1" dirty="0" err="1">
                <a:solidFill>
                  <a:srgbClr val="000000"/>
                </a:solidFill>
                <a:effectLst/>
                <a:latin typeface="Kinetic Letters Joined" pitchFamily="50" charset="0"/>
                <a:ea typeface="Calibri" panose="020F0502020204030204" pitchFamily="34" charset="0"/>
                <a:cs typeface="Times New Roman" panose="02020603050405020304" pitchFamily="18" charset="0"/>
              </a:rPr>
              <a:t>er</a:t>
            </a:r>
            <a:r>
              <a:rPr lang="en-GB" dirty="0">
                <a:solidFill>
                  <a:srgbClr val="000000"/>
                </a:solidFill>
                <a:effectLst/>
                <a:latin typeface="Cambria Math" panose="02040503050406030204" pitchFamily="18" charset="0"/>
                <a:ea typeface="Calibri" panose="020F0502020204030204" pitchFamily="34" charset="0"/>
                <a:cs typeface="Cambria Math" panose="02040503050406030204" pitchFamily="18" charset="0"/>
              </a:rPr>
              <a:t>​</a:t>
            </a:r>
            <a:r>
              <a:rPr lang="en-GB" dirty="0">
                <a:solidFill>
                  <a:srgbClr val="000000"/>
                </a:solidFill>
                <a:effectLst/>
                <a:latin typeface="Kinetic Letters Joined" pitchFamily="50" charset="0"/>
                <a:ea typeface="Calibri" panose="020F0502020204030204" pitchFamily="34" charset="0"/>
                <a:cs typeface="Times New Roman" panose="02020603050405020304" pitchFamily="18" charset="0"/>
              </a:rPr>
              <a:t/>
            </a:r>
            <a:br>
              <a:rPr lang="en-GB" dirty="0">
                <a:solidFill>
                  <a:srgbClr val="000000"/>
                </a:solidFill>
                <a:effectLst/>
                <a:latin typeface="Kinetic Letters Joined" pitchFamily="50" charset="0"/>
                <a:ea typeface="Calibri" panose="020F0502020204030204" pitchFamily="34" charset="0"/>
                <a:cs typeface="Times New Roman" panose="02020603050405020304" pitchFamily="18" charset="0"/>
              </a:rPr>
            </a:br>
            <a:r>
              <a:rPr lang="en-GB" i="1" dirty="0">
                <a:solidFill>
                  <a:srgbClr val="000000"/>
                </a:solidFill>
                <a:effectLst/>
                <a:latin typeface="Kinetic Letters Joined" pitchFamily="50" charset="0"/>
                <a:ea typeface="Calibri" panose="020F0502020204030204" pitchFamily="34" charset="0"/>
                <a:cs typeface="Times New Roman" panose="02020603050405020304" pitchFamily="18" charset="0"/>
              </a:rPr>
              <a:t>Conjunctions ‘and’, ‘because’, ‘but’</a:t>
            </a:r>
            <a:r>
              <a:rPr lang="en-GB" sz="2000" dirty="0">
                <a:effectLst/>
                <a:latin typeface="Kinetic Letters Unjoined" panose="00000500000000000000" pitchFamily="50" charset="0"/>
                <a:ea typeface="Calibri" panose="020F0502020204030204" pitchFamily="34" charset="0"/>
                <a:cs typeface="Times New Roman" panose="02020603050405020304" pitchFamily="18" charset="0"/>
              </a:rPr>
              <a:t/>
            </a:r>
            <a:br>
              <a:rPr lang="en-GB" sz="2000" dirty="0">
                <a:effectLst/>
                <a:latin typeface="Kinetic Letters Unjoined" panose="00000500000000000000" pitchFamily="50" charset="0"/>
                <a:ea typeface="Calibri" panose="020F0502020204030204" pitchFamily="34" charset="0"/>
                <a:cs typeface="Times New Roman" panose="02020603050405020304" pitchFamily="18" charset="0"/>
              </a:rPr>
            </a:br>
            <a:r>
              <a:rPr lang="en-GB" b="1" dirty="0">
                <a:solidFill>
                  <a:srgbClr val="000000"/>
                </a:solidFill>
                <a:effectLst/>
                <a:latin typeface="Kinetic Letters Joined" pitchFamily="50" charset="0"/>
                <a:ea typeface="Calibri" panose="020F0502020204030204" pitchFamily="34" charset="0"/>
                <a:cs typeface="Times New Roman" panose="02020603050405020304" pitchFamily="18" charset="0"/>
              </a:rPr>
              <a:t>3. </a:t>
            </a:r>
            <a:r>
              <a:rPr lang="en-GB" b="1" dirty="0" err="1">
                <a:solidFill>
                  <a:srgbClr val="000000"/>
                </a:solidFill>
                <a:effectLst/>
                <a:latin typeface="Kinetic Letters Joined" pitchFamily="50" charset="0"/>
                <a:ea typeface="Calibri" panose="020F0502020204030204" pitchFamily="34" charset="0"/>
                <a:cs typeface="Times New Roman" panose="02020603050405020304" pitchFamily="18" charset="0"/>
              </a:rPr>
              <a:t>Ajective</a:t>
            </a:r>
            <a:r>
              <a:rPr lang="en-GB" b="1" dirty="0">
                <a:solidFill>
                  <a:srgbClr val="000000"/>
                </a:solidFill>
                <a:effectLst/>
                <a:latin typeface="Kinetic Letters Joined" pitchFamily="50" charset="0"/>
                <a:ea typeface="Calibri" panose="020F0502020204030204" pitchFamily="34" charset="0"/>
                <a:cs typeface="Times New Roman" panose="02020603050405020304" pitchFamily="18" charset="0"/>
              </a:rPr>
              <a:t> Avenue (Summer Term) </a:t>
            </a:r>
            <a:r>
              <a:rPr lang="en-GB" sz="2800" dirty="0">
                <a:solidFill>
                  <a:srgbClr val="000000"/>
                </a:solidFill>
                <a:effectLst/>
                <a:latin typeface="Kinetic Letters Joined" pitchFamily="50" charset="0"/>
                <a:ea typeface="Calibri" panose="020F0502020204030204" pitchFamily="34" charset="0"/>
                <a:cs typeface="Times New Roman" panose="02020603050405020304" pitchFamily="18" charset="0"/>
              </a:rPr>
              <a:t/>
            </a:r>
            <a:br>
              <a:rPr lang="en-GB" sz="2800" dirty="0">
                <a:solidFill>
                  <a:srgbClr val="000000"/>
                </a:solidFill>
                <a:effectLst/>
                <a:latin typeface="Kinetic Letters Joined" pitchFamily="50" charset="0"/>
                <a:ea typeface="Calibri" panose="020F0502020204030204" pitchFamily="34" charset="0"/>
                <a:cs typeface="Times New Roman" panose="02020603050405020304" pitchFamily="18" charset="0"/>
              </a:rPr>
            </a:br>
            <a:r>
              <a:rPr lang="en-GB" i="1" dirty="0">
                <a:solidFill>
                  <a:srgbClr val="000000"/>
                </a:solidFill>
                <a:effectLst/>
                <a:latin typeface="Kinetic Letters Joined" pitchFamily="50" charset="0"/>
                <a:ea typeface="Calibri" panose="020F0502020204030204" pitchFamily="34" charset="0"/>
                <a:cs typeface="Times New Roman" panose="02020603050405020304" pitchFamily="18" charset="0"/>
              </a:rPr>
              <a:t>To describe a noun. Describing a person, place or thing.</a:t>
            </a:r>
            <a:r>
              <a:rPr lang="en-GB" sz="1400" dirty="0">
                <a:effectLst/>
                <a:latin typeface="Kinetic Letters Unjoined" panose="00000500000000000000" pitchFamily="50" charset="0"/>
                <a:ea typeface="Calibri" panose="020F0502020204030204" pitchFamily="34" charset="0"/>
                <a:cs typeface="Times New Roman" panose="02020603050405020304" pitchFamily="18" charset="0"/>
              </a:rPr>
              <a:t/>
            </a:r>
            <a:br>
              <a:rPr lang="en-GB" sz="1400" dirty="0">
                <a:effectLst/>
                <a:latin typeface="Kinetic Letters Unjoined" panose="00000500000000000000" pitchFamily="50" charset="0"/>
                <a:ea typeface="Calibri" panose="020F0502020204030204" pitchFamily="34" charset="0"/>
                <a:cs typeface="Times New Roman" panose="02020603050405020304" pitchFamily="18" charset="0"/>
              </a:rPr>
            </a:b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98967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GB"/>
          </a:p>
        </p:txBody>
      </p:sp>
      <p:pic>
        <p:nvPicPr>
          <p:cNvPr id="1026" name="Picture 2" descr="Brick Wall Background – Free PowerPoint and Google Slides - SlideChe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671"/>
            <a:ext cx="12192000"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1524000" y="-1"/>
            <a:ext cx="9144000" cy="2387600"/>
          </a:xfrm>
        </p:spPr>
        <p:txBody>
          <a:bodyPr/>
          <a:lstStyle/>
          <a:p>
            <a:r>
              <a:rPr lang="en-GB" sz="11500" u="sng" dirty="0" smtClean="0">
                <a:latin typeface="Kinetic Letters Joined" pitchFamily="50" charset="0"/>
              </a:rPr>
              <a:t>Editing in KS1</a:t>
            </a:r>
            <a:endParaRPr lang="en-GB" u="sng" dirty="0"/>
          </a:p>
        </p:txBody>
      </p:sp>
      <p:pic>
        <p:nvPicPr>
          <p:cNvPr id="6" name="Picture 5" descr="C:\Users\KMatysik\AppData\Local\Microsoft\Windows\INetCache\Content.MSO\9B124D22.tmp"/>
          <p:cNvPicPr/>
          <p:nvPr/>
        </p:nvPicPr>
        <p:blipFill>
          <a:blip r:embed="rId3">
            <a:extLst>
              <a:ext uri="{28A0092B-C50C-407E-A947-70E740481C1C}">
                <a14:useLocalDpi xmlns:a14="http://schemas.microsoft.com/office/drawing/2010/main" val="0"/>
              </a:ext>
            </a:extLst>
          </a:blip>
          <a:srcRect/>
          <a:stretch>
            <a:fillRect/>
          </a:stretch>
        </p:blipFill>
        <p:spPr bwMode="auto">
          <a:xfrm>
            <a:off x="576898" y="2378929"/>
            <a:ext cx="4053718" cy="3960642"/>
          </a:xfrm>
          <a:prstGeom prst="rect">
            <a:avLst/>
          </a:prstGeom>
          <a:noFill/>
          <a:ln>
            <a:noFill/>
          </a:ln>
        </p:spPr>
      </p:pic>
      <p:sp>
        <p:nvSpPr>
          <p:cNvPr id="9" name="Right Arrow 8"/>
          <p:cNvSpPr/>
          <p:nvPr/>
        </p:nvSpPr>
        <p:spPr>
          <a:xfrm rot="3474537">
            <a:off x="272999" y="2344395"/>
            <a:ext cx="2423033" cy="668349"/>
          </a:xfrm>
          <a:prstGeom prst="rightArrow">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pic>
        <p:nvPicPr>
          <p:cNvPr id="4" name="Picture 3"/>
          <p:cNvPicPr>
            <a:picLocks noChangeAspect="1"/>
          </p:cNvPicPr>
          <p:nvPr/>
        </p:nvPicPr>
        <p:blipFill>
          <a:blip r:embed="rId4"/>
          <a:stretch>
            <a:fillRect/>
          </a:stretch>
        </p:blipFill>
        <p:spPr>
          <a:xfrm>
            <a:off x="4739452" y="2396269"/>
            <a:ext cx="6280239" cy="3798661"/>
          </a:xfrm>
          <a:prstGeom prst="rect">
            <a:avLst/>
          </a:prstGeom>
        </p:spPr>
      </p:pic>
    </p:spTree>
    <p:extLst>
      <p:ext uri="{BB962C8B-B14F-4D97-AF65-F5344CB8AC3E}">
        <p14:creationId xmlns:p14="http://schemas.microsoft.com/office/powerpoint/2010/main" val="32407150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GB"/>
          </a:p>
        </p:txBody>
      </p:sp>
      <p:pic>
        <p:nvPicPr>
          <p:cNvPr id="1026" name="Picture 2" descr="Brick Wall Background – Free PowerPoint and Google Slides - SlideChe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1524000" y="-1"/>
            <a:ext cx="9144000" cy="2387600"/>
          </a:xfrm>
        </p:spPr>
        <p:txBody>
          <a:bodyPr/>
          <a:lstStyle/>
          <a:p>
            <a:r>
              <a:rPr lang="en-GB" sz="11500" u="sng" dirty="0" smtClean="0">
                <a:latin typeface="Kinetic Letters Joined" pitchFamily="50" charset="0"/>
              </a:rPr>
              <a:t>Editing in KS2</a:t>
            </a:r>
            <a:endParaRPr lang="en-GB" u="sng" dirty="0"/>
          </a:p>
        </p:txBody>
      </p:sp>
      <p:pic>
        <p:nvPicPr>
          <p:cNvPr id="8" name="Picture 7"/>
          <p:cNvPicPr/>
          <p:nvPr/>
        </p:nvPicPr>
        <p:blipFill>
          <a:blip r:embed="rId3">
            <a:extLst>
              <a:ext uri="{28A0092B-C50C-407E-A947-70E740481C1C}">
                <a14:useLocalDpi xmlns:a14="http://schemas.microsoft.com/office/drawing/2010/main" val="0"/>
              </a:ext>
            </a:extLst>
          </a:blip>
          <a:stretch>
            <a:fillRect/>
          </a:stretch>
        </p:blipFill>
        <p:spPr>
          <a:xfrm>
            <a:off x="656493" y="2346279"/>
            <a:ext cx="4082960" cy="3848651"/>
          </a:xfrm>
          <a:prstGeom prst="rect">
            <a:avLst/>
          </a:prstGeom>
          <a:ln w="88900" cap="sq" cmpd="thickThin">
            <a:solidFill>
              <a:srgbClr val="000000"/>
            </a:solidFill>
            <a:prstDash val="solid"/>
            <a:miter lim="800000"/>
          </a:ln>
          <a:effectLst>
            <a:innerShdw blurRad="76200">
              <a:srgbClr val="000000"/>
            </a:innerShdw>
          </a:effectLst>
        </p:spPr>
      </p:pic>
      <p:sp>
        <p:nvSpPr>
          <p:cNvPr id="9" name="Right Arrow 8"/>
          <p:cNvSpPr/>
          <p:nvPr/>
        </p:nvSpPr>
        <p:spPr>
          <a:xfrm rot="3474537">
            <a:off x="728682" y="2841047"/>
            <a:ext cx="3658286" cy="668349"/>
          </a:xfrm>
          <a:prstGeom prst="rightArrow">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10" name="Text Box 2"/>
          <p:cNvSpPr txBox="1">
            <a:spLocks noChangeArrowheads="1"/>
          </p:cNvSpPr>
          <p:nvPr/>
        </p:nvSpPr>
        <p:spPr bwMode="auto">
          <a:xfrm>
            <a:off x="4832609" y="2346279"/>
            <a:ext cx="6702898" cy="4417936"/>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dirty="0">
                <a:effectLst/>
                <a:latin typeface="Kinetic Letters Unjoined" panose="00000500000000000000" pitchFamily="50" charset="0"/>
                <a:ea typeface="Calibri" panose="020F0502020204030204" pitchFamily="34" charset="0"/>
                <a:cs typeface="Times New Roman" panose="02020603050405020304" pitchFamily="18" charset="0"/>
              </a:rPr>
              <a:t>Children in KS2 will continue to embed and build on what was taught in KS1 but will move onto further junctions throughout the academic year in line with the NC expectations. These are as follows:  </a:t>
            </a:r>
            <a:br>
              <a:rPr lang="en-GB" dirty="0">
                <a:effectLst/>
                <a:latin typeface="Kinetic Letters Unjoined" panose="00000500000000000000" pitchFamily="50" charset="0"/>
                <a:ea typeface="Calibri" panose="020F0502020204030204" pitchFamily="34" charset="0"/>
                <a:cs typeface="Times New Roman" panose="02020603050405020304" pitchFamily="18" charset="0"/>
              </a:rPr>
            </a:br>
            <a:r>
              <a:rPr lang="en-GB" sz="1400" b="1" dirty="0">
                <a:solidFill>
                  <a:srgbClr val="000000"/>
                </a:solidFill>
                <a:effectLst/>
                <a:latin typeface="Kinetic Letters Joined" pitchFamily="50" charset="0"/>
                <a:ea typeface="Calibri" panose="020F0502020204030204" pitchFamily="34" charset="0"/>
                <a:cs typeface="Times New Roman" panose="02020603050405020304" pitchFamily="18" charset="0"/>
              </a:rPr>
              <a:t>1. Spelling Street</a:t>
            </a:r>
            <a:br>
              <a:rPr lang="en-GB" sz="1400" b="1" dirty="0">
                <a:solidFill>
                  <a:srgbClr val="000000"/>
                </a:solidFill>
                <a:effectLst/>
                <a:latin typeface="Kinetic Letters Joined" pitchFamily="50" charset="0"/>
                <a:ea typeface="Calibri" panose="020F0502020204030204" pitchFamily="34" charset="0"/>
                <a:cs typeface="Times New Roman" panose="02020603050405020304" pitchFamily="18" charset="0"/>
              </a:rPr>
            </a:br>
            <a:r>
              <a:rPr lang="en-GB" sz="1400" b="1" dirty="0">
                <a:solidFill>
                  <a:srgbClr val="000000"/>
                </a:solidFill>
                <a:effectLst/>
                <a:latin typeface="Kinetic Letters Joined" pitchFamily="50" charset="0"/>
                <a:ea typeface="Calibri" panose="020F0502020204030204" pitchFamily="34" charset="0"/>
                <a:cs typeface="Times New Roman" panose="02020603050405020304" pitchFamily="18" charset="0"/>
              </a:rPr>
              <a:t>- Year </a:t>
            </a:r>
            <a:r>
              <a:rPr lang="en-GB" sz="1400" b="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¾</a:t>
            </a:r>
            <a:r>
              <a:rPr lang="en-GB" sz="1400" b="1" dirty="0">
                <a:solidFill>
                  <a:srgbClr val="000000"/>
                </a:solidFill>
                <a:effectLst/>
                <a:latin typeface="Kinetic Letters Joined" pitchFamily="50" charset="0"/>
                <a:ea typeface="Calibri" panose="020F0502020204030204" pitchFamily="34" charset="0"/>
                <a:cs typeface="Times New Roman" panose="02020603050405020304" pitchFamily="18" charset="0"/>
              </a:rPr>
              <a:t> 5/6 golden spellings. </a:t>
            </a:r>
            <a:br>
              <a:rPr lang="en-GB" sz="1400" b="1" dirty="0">
                <a:solidFill>
                  <a:srgbClr val="000000"/>
                </a:solidFill>
                <a:effectLst/>
                <a:latin typeface="Kinetic Letters Joined" pitchFamily="50" charset="0"/>
                <a:ea typeface="Calibri" panose="020F0502020204030204" pitchFamily="34" charset="0"/>
                <a:cs typeface="Times New Roman" panose="02020603050405020304" pitchFamily="18" charset="0"/>
              </a:rPr>
            </a:br>
            <a:r>
              <a:rPr lang="en-GB" sz="1400" b="1" dirty="0">
                <a:solidFill>
                  <a:srgbClr val="000000"/>
                </a:solidFill>
                <a:effectLst/>
                <a:latin typeface="Kinetic Letters Joined" pitchFamily="50" charset="0"/>
                <a:ea typeface="Calibri" panose="020F0502020204030204" pitchFamily="34" charset="0"/>
                <a:cs typeface="Times New Roman" panose="02020603050405020304" pitchFamily="18" charset="0"/>
              </a:rPr>
              <a:t>-Homophones </a:t>
            </a:r>
            <a:br>
              <a:rPr lang="en-GB" sz="1400" b="1" dirty="0">
                <a:solidFill>
                  <a:srgbClr val="000000"/>
                </a:solidFill>
                <a:effectLst/>
                <a:latin typeface="Kinetic Letters Joined" pitchFamily="50" charset="0"/>
                <a:ea typeface="Calibri" panose="020F0502020204030204" pitchFamily="34" charset="0"/>
                <a:cs typeface="Times New Roman" panose="02020603050405020304" pitchFamily="18" charset="0"/>
              </a:rPr>
            </a:br>
            <a:r>
              <a:rPr lang="en-GB" sz="1400" b="1" dirty="0">
                <a:solidFill>
                  <a:srgbClr val="000000"/>
                </a:solidFill>
                <a:effectLst/>
                <a:latin typeface="Kinetic Letters Joined" pitchFamily="50" charset="0"/>
                <a:ea typeface="Calibri" panose="020F0502020204030204" pitchFamily="34" charset="0"/>
                <a:cs typeface="Times New Roman" panose="02020603050405020304" pitchFamily="18" charset="0"/>
              </a:rPr>
              <a:t>-Prefixes and suffixes.</a:t>
            </a:r>
            <a:br>
              <a:rPr lang="en-GB" sz="1400" b="1" dirty="0">
                <a:solidFill>
                  <a:srgbClr val="000000"/>
                </a:solidFill>
                <a:effectLst/>
                <a:latin typeface="Kinetic Letters Joined" pitchFamily="50" charset="0"/>
                <a:ea typeface="Calibri" panose="020F0502020204030204" pitchFamily="34" charset="0"/>
                <a:cs typeface="Times New Roman" panose="02020603050405020304" pitchFamily="18" charset="0"/>
              </a:rPr>
            </a:br>
            <a:r>
              <a:rPr lang="en-GB" sz="1400" b="1" dirty="0">
                <a:solidFill>
                  <a:srgbClr val="000000"/>
                </a:solidFill>
                <a:effectLst/>
                <a:latin typeface="Kinetic Letters Joined" pitchFamily="50" charset="0"/>
                <a:ea typeface="Calibri" panose="020F0502020204030204" pitchFamily="34" charset="0"/>
                <a:cs typeface="Times New Roman" panose="02020603050405020304" pitchFamily="18" charset="0"/>
              </a:rPr>
              <a:t>2. Grammar grove </a:t>
            </a:r>
            <a:br>
              <a:rPr lang="en-GB" sz="1400" b="1" dirty="0">
                <a:solidFill>
                  <a:srgbClr val="000000"/>
                </a:solidFill>
                <a:effectLst/>
                <a:latin typeface="Kinetic Letters Joined" pitchFamily="50" charset="0"/>
                <a:ea typeface="Calibri" panose="020F0502020204030204" pitchFamily="34" charset="0"/>
                <a:cs typeface="Times New Roman" panose="02020603050405020304" pitchFamily="18" charset="0"/>
              </a:rPr>
            </a:br>
            <a:r>
              <a:rPr lang="en-GB" sz="1400" b="1" dirty="0">
                <a:solidFill>
                  <a:srgbClr val="000000"/>
                </a:solidFill>
                <a:effectLst/>
                <a:latin typeface="Kinetic Letters Joined" pitchFamily="50" charset="0"/>
                <a:ea typeface="Calibri" panose="020F0502020204030204" pitchFamily="34" charset="0"/>
                <a:cs typeface="Times New Roman" panose="02020603050405020304" pitchFamily="18" charset="0"/>
              </a:rPr>
              <a:t>-Subject </a:t>
            </a:r>
            <a:r>
              <a:rPr lang="en-GB" sz="1400" b="1" dirty="0">
                <a:solidFill>
                  <a:srgbClr val="00000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1400" b="1" dirty="0">
                <a:solidFill>
                  <a:srgbClr val="000000"/>
                </a:solidFill>
                <a:effectLst/>
                <a:latin typeface="Kinetic Letters Joined" pitchFamily="50" charset="0"/>
                <a:ea typeface="Calibri" panose="020F0502020204030204" pitchFamily="34" charset="0"/>
                <a:cs typeface="Times New Roman" panose="02020603050405020304" pitchFamily="18" charset="0"/>
              </a:rPr>
              <a:t> verb agreement </a:t>
            </a:r>
            <a:br>
              <a:rPr lang="en-GB" sz="1400" b="1" dirty="0">
                <a:solidFill>
                  <a:srgbClr val="000000"/>
                </a:solidFill>
                <a:effectLst/>
                <a:latin typeface="Kinetic Letters Joined" pitchFamily="50" charset="0"/>
                <a:ea typeface="Calibri" panose="020F0502020204030204" pitchFamily="34" charset="0"/>
                <a:cs typeface="Times New Roman" panose="02020603050405020304" pitchFamily="18" charset="0"/>
              </a:rPr>
            </a:br>
            <a:r>
              <a:rPr lang="en-GB" sz="1400" b="1" dirty="0">
                <a:solidFill>
                  <a:srgbClr val="000000"/>
                </a:solidFill>
                <a:effectLst/>
                <a:latin typeface="Kinetic Letters Joined" pitchFamily="50" charset="0"/>
                <a:ea typeface="Calibri" panose="020F0502020204030204" pitchFamily="34" charset="0"/>
                <a:cs typeface="Times New Roman" panose="02020603050405020304" pitchFamily="18" charset="0"/>
              </a:rPr>
              <a:t>-correct tenses</a:t>
            </a:r>
            <a:br>
              <a:rPr lang="en-GB" sz="1400" b="1" dirty="0">
                <a:solidFill>
                  <a:srgbClr val="000000"/>
                </a:solidFill>
                <a:effectLst/>
                <a:latin typeface="Kinetic Letters Joined" pitchFamily="50" charset="0"/>
                <a:ea typeface="Calibri" panose="020F0502020204030204" pitchFamily="34" charset="0"/>
                <a:cs typeface="Times New Roman" panose="02020603050405020304" pitchFamily="18" charset="0"/>
              </a:rPr>
            </a:br>
            <a:r>
              <a:rPr lang="en-GB" sz="1400" b="1" dirty="0">
                <a:solidFill>
                  <a:srgbClr val="000000"/>
                </a:solidFill>
                <a:effectLst/>
                <a:latin typeface="Kinetic Letters Joined" pitchFamily="50" charset="0"/>
                <a:ea typeface="Calibri" panose="020F0502020204030204" pitchFamily="34" charset="0"/>
                <a:cs typeface="Times New Roman" panose="02020603050405020304" pitchFamily="18" charset="0"/>
              </a:rPr>
              <a:t>-Relative clauses</a:t>
            </a:r>
            <a:br>
              <a:rPr lang="en-GB" sz="1400" b="1" dirty="0">
                <a:solidFill>
                  <a:srgbClr val="000000"/>
                </a:solidFill>
                <a:effectLst/>
                <a:latin typeface="Kinetic Letters Joined" pitchFamily="50" charset="0"/>
                <a:ea typeface="Calibri" panose="020F0502020204030204" pitchFamily="34" charset="0"/>
                <a:cs typeface="Times New Roman" panose="02020603050405020304" pitchFamily="18" charset="0"/>
              </a:rPr>
            </a:br>
            <a:r>
              <a:rPr lang="en-GB" sz="1400" b="1" dirty="0">
                <a:solidFill>
                  <a:srgbClr val="000000"/>
                </a:solidFill>
                <a:effectLst/>
                <a:latin typeface="Kinetic Letters Joined" pitchFamily="50" charset="0"/>
                <a:ea typeface="Calibri" panose="020F0502020204030204" pitchFamily="34" charset="0"/>
                <a:cs typeface="Times New Roman" panose="02020603050405020304" pitchFamily="18" charset="0"/>
              </a:rPr>
              <a:t>-Modal verbs </a:t>
            </a:r>
            <a:br>
              <a:rPr lang="en-GB" sz="1400" b="1" dirty="0">
                <a:solidFill>
                  <a:srgbClr val="000000"/>
                </a:solidFill>
                <a:effectLst/>
                <a:latin typeface="Kinetic Letters Joined" pitchFamily="50" charset="0"/>
                <a:ea typeface="Calibri" panose="020F0502020204030204" pitchFamily="34" charset="0"/>
                <a:cs typeface="Times New Roman" panose="02020603050405020304" pitchFamily="18" charset="0"/>
              </a:rPr>
            </a:br>
            <a:r>
              <a:rPr lang="en-GB" sz="1400" b="1" dirty="0">
                <a:solidFill>
                  <a:srgbClr val="000000"/>
                </a:solidFill>
                <a:effectLst/>
                <a:latin typeface="Kinetic Letters Joined" pitchFamily="50" charset="0"/>
                <a:ea typeface="Calibri" panose="020F0502020204030204" pitchFamily="34" charset="0"/>
                <a:cs typeface="Times New Roman" panose="02020603050405020304" pitchFamily="18" charset="0"/>
              </a:rPr>
              <a:t>3. Add More Avenue </a:t>
            </a:r>
            <a:br>
              <a:rPr lang="en-GB" sz="1400" b="1" dirty="0">
                <a:solidFill>
                  <a:srgbClr val="000000"/>
                </a:solidFill>
                <a:effectLst/>
                <a:latin typeface="Kinetic Letters Joined" pitchFamily="50" charset="0"/>
                <a:ea typeface="Calibri" panose="020F0502020204030204" pitchFamily="34" charset="0"/>
                <a:cs typeface="Times New Roman" panose="02020603050405020304" pitchFamily="18" charset="0"/>
              </a:rPr>
            </a:br>
            <a:r>
              <a:rPr lang="en-GB" sz="1400" b="1" dirty="0">
                <a:solidFill>
                  <a:srgbClr val="000000"/>
                </a:solidFill>
                <a:effectLst/>
                <a:latin typeface="Kinetic Letters Joined" pitchFamily="50" charset="0"/>
                <a:ea typeface="Calibri" panose="020F0502020204030204" pitchFamily="34" charset="0"/>
                <a:cs typeface="Times New Roman" panose="02020603050405020304" pitchFamily="18" charset="0"/>
              </a:rPr>
              <a:t>-Fronted adverbials </a:t>
            </a:r>
            <a:br>
              <a:rPr lang="en-GB" sz="1400" b="1" dirty="0">
                <a:solidFill>
                  <a:srgbClr val="000000"/>
                </a:solidFill>
                <a:effectLst/>
                <a:latin typeface="Kinetic Letters Joined" pitchFamily="50" charset="0"/>
                <a:ea typeface="Calibri" panose="020F0502020204030204" pitchFamily="34" charset="0"/>
                <a:cs typeface="Times New Roman" panose="02020603050405020304" pitchFamily="18" charset="0"/>
              </a:rPr>
            </a:br>
            <a:r>
              <a:rPr lang="en-GB" sz="1400" b="1" dirty="0">
                <a:solidFill>
                  <a:srgbClr val="000000"/>
                </a:solidFill>
                <a:effectLst/>
                <a:latin typeface="Kinetic Letters Joined" pitchFamily="50" charset="0"/>
                <a:ea typeface="Calibri" panose="020F0502020204030204" pitchFamily="34" charset="0"/>
                <a:cs typeface="Times New Roman" panose="02020603050405020304" pitchFamily="18" charset="0"/>
              </a:rPr>
              <a:t>-Figurative language. </a:t>
            </a:r>
            <a:br>
              <a:rPr lang="en-GB" sz="1400" b="1" dirty="0">
                <a:solidFill>
                  <a:srgbClr val="000000"/>
                </a:solidFill>
                <a:effectLst/>
                <a:latin typeface="Kinetic Letters Joined" pitchFamily="50" charset="0"/>
                <a:ea typeface="Calibri" panose="020F0502020204030204" pitchFamily="34" charset="0"/>
                <a:cs typeface="Times New Roman" panose="02020603050405020304" pitchFamily="18" charset="0"/>
              </a:rPr>
            </a:br>
            <a:r>
              <a:rPr lang="en-GB" sz="1400" b="1" dirty="0">
                <a:solidFill>
                  <a:srgbClr val="000000"/>
                </a:solidFill>
                <a:effectLst/>
                <a:latin typeface="Kinetic Letters Joined" pitchFamily="50" charset="0"/>
                <a:ea typeface="Calibri" panose="020F0502020204030204" pitchFamily="34" charset="0"/>
                <a:cs typeface="Times New Roman" panose="02020603050405020304" pitchFamily="18" charset="0"/>
              </a:rPr>
              <a:t>4. Punctuation Place </a:t>
            </a:r>
            <a:br>
              <a:rPr lang="en-GB" sz="1400" b="1" dirty="0">
                <a:solidFill>
                  <a:srgbClr val="000000"/>
                </a:solidFill>
                <a:effectLst/>
                <a:latin typeface="Kinetic Letters Joined" pitchFamily="50" charset="0"/>
                <a:ea typeface="Calibri" panose="020F0502020204030204" pitchFamily="34" charset="0"/>
                <a:cs typeface="Times New Roman" panose="02020603050405020304" pitchFamily="18" charset="0"/>
              </a:rPr>
            </a:br>
            <a:r>
              <a:rPr lang="en-GB" sz="1400" b="1" dirty="0">
                <a:solidFill>
                  <a:srgbClr val="000000"/>
                </a:solidFill>
                <a:effectLst/>
                <a:latin typeface="Kinetic Letters Joined" pitchFamily="50" charset="0"/>
                <a:ea typeface="Calibri" panose="020F0502020204030204" pitchFamily="34" charset="0"/>
                <a:cs typeface="Times New Roman" panose="02020603050405020304" pitchFamily="18" charset="0"/>
              </a:rPr>
              <a:t>-Commas in a list </a:t>
            </a:r>
            <a:br>
              <a:rPr lang="en-GB" sz="1400" b="1" dirty="0">
                <a:solidFill>
                  <a:srgbClr val="000000"/>
                </a:solidFill>
                <a:effectLst/>
                <a:latin typeface="Kinetic Letters Joined" pitchFamily="50" charset="0"/>
                <a:ea typeface="Calibri" panose="020F0502020204030204" pitchFamily="34" charset="0"/>
                <a:cs typeface="Times New Roman" panose="02020603050405020304" pitchFamily="18" charset="0"/>
              </a:rPr>
            </a:br>
            <a:r>
              <a:rPr lang="en-GB" sz="1400" b="1" dirty="0">
                <a:solidFill>
                  <a:srgbClr val="000000"/>
                </a:solidFill>
                <a:effectLst/>
                <a:latin typeface="Kinetic Letters Joined" pitchFamily="50" charset="0"/>
                <a:ea typeface="Calibri" panose="020F0502020204030204" pitchFamily="34" charset="0"/>
                <a:cs typeface="Times New Roman" panose="02020603050405020304" pitchFamily="18" charset="0"/>
              </a:rPr>
              <a:t>-Inverted commas for dialogue </a:t>
            </a:r>
            <a:r>
              <a:rPr lang="en-GB" sz="1200" b="1" dirty="0">
                <a:solidFill>
                  <a:srgbClr val="000000"/>
                </a:solidFill>
                <a:effectLst/>
                <a:latin typeface="Kinetic Letters Joined" pitchFamily="50" charset="0"/>
                <a:ea typeface="Calibri" panose="020F0502020204030204" pitchFamily="34" charset="0"/>
                <a:cs typeface="Times New Roman" panose="02020603050405020304" pitchFamily="18" charset="0"/>
              </a:rPr>
              <a:t/>
            </a:r>
            <a:br>
              <a:rPr lang="en-GB" sz="1200" b="1" dirty="0">
                <a:solidFill>
                  <a:srgbClr val="000000"/>
                </a:solidFill>
                <a:effectLst/>
                <a:latin typeface="Kinetic Letters Joined" pitchFamily="50" charset="0"/>
                <a:ea typeface="Calibri" panose="020F0502020204030204" pitchFamily="34" charset="0"/>
                <a:cs typeface="Times New Roman" panose="02020603050405020304" pitchFamily="18" charset="0"/>
              </a:rPr>
            </a:br>
            <a:r>
              <a:rPr lang="en-GB" sz="1400" dirty="0">
                <a:effectLst/>
                <a:latin typeface="Kinetic Letters Unjoined" panose="00000500000000000000" pitchFamily="50" charset="0"/>
                <a:ea typeface="Calibri" panose="020F0502020204030204" pitchFamily="34" charset="0"/>
                <a:cs typeface="Times New Roman" panose="02020603050405020304" pitchFamily="18" charset="0"/>
              </a:rPr>
              <a:t/>
            </a:r>
            <a:br>
              <a:rPr lang="en-GB" sz="1400" dirty="0">
                <a:effectLst/>
                <a:latin typeface="Kinetic Letters Unjoined" panose="00000500000000000000" pitchFamily="50" charset="0"/>
                <a:ea typeface="Calibri" panose="020F0502020204030204" pitchFamily="34" charset="0"/>
                <a:cs typeface="Times New Roman" panose="02020603050405020304" pitchFamily="18" charset="0"/>
              </a:rPr>
            </a:b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4747816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GB"/>
          </a:p>
        </p:txBody>
      </p:sp>
      <p:pic>
        <p:nvPicPr>
          <p:cNvPr id="1026" name="Picture 2" descr="Brick Wall Background – Free PowerPoint and Google Slides - SlideChe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1524000" y="-1"/>
            <a:ext cx="9144000" cy="2387600"/>
          </a:xfrm>
        </p:spPr>
        <p:txBody>
          <a:bodyPr/>
          <a:lstStyle/>
          <a:p>
            <a:r>
              <a:rPr lang="en-GB" sz="11500" u="sng" dirty="0" smtClean="0">
                <a:latin typeface="Kinetic Letters Joined" pitchFamily="50" charset="0"/>
              </a:rPr>
              <a:t>Editing in Year 6</a:t>
            </a:r>
            <a:endParaRPr lang="en-GB" u="sng" dirty="0"/>
          </a:p>
        </p:txBody>
      </p:sp>
      <p:pic>
        <p:nvPicPr>
          <p:cNvPr id="11" name="Picture 10"/>
          <p:cNvPicPr/>
          <p:nvPr/>
        </p:nvPicPr>
        <p:blipFill>
          <a:blip r:embed="rId3">
            <a:extLst>
              <a:ext uri="{28A0092B-C50C-407E-A947-70E740481C1C}">
                <a14:useLocalDpi xmlns:a14="http://schemas.microsoft.com/office/drawing/2010/main" val="0"/>
              </a:ext>
            </a:extLst>
          </a:blip>
          <a:stretch>
            <a:fillRect/>
          </a:stretch>
        </p:blipFill>
        <p:spPr>
          <a:xfrm>
            <a:off x="661832" y="2346278"/>
            <a:ext cx="3957060" cy="3902121"/>
          </a:xfrm>
          <a:prstGeom prst="rect">
            <a:avLst/>
          </a:prstGeom>
          <a:ln w="88900" cap="sq" cmpd="thickThin">
            <a:solidFill>
              <a:srgbClr val="000000"/>
            </a:solidFill>
            <a:prstDash val="solid"/>
            <a:miter lim="800000"/>
          </a:ln>
          <a:effectLst>
            <a:innerShdw blurRad="76200">
              <a:srgbClr val="000000"/>
            </a:innerShdw>
          </a:effectLst>
        </p:spPr>
      </p:pic>
      <p:sp>
        <p:nvSpPr>
          <p:cNvPr id="9" name="Right Arrow 8"/>
          <p:cNvSpPr/>
          <p:nvPr/>
        </p:nvSpPr>
        <p:spPr>
          <a:xfrm rot="3474537">
            <a:off x="-126152" y="1667662"/>
            <a:ext cx="3658286" cy="668349"/>
          </a:xfrm>
          <a:prstGeom prst="rightArrow">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12" name="Text Box 2"/>
          <p:cNvSpPr txBox="1">
            <a:spLocks noChangeArrowheads="1"/>
          </p:cNvSpPr>
          <p:nvPr/>
        </p:nvSpPr>
        <p:spPr bwMode="auto">
          <a:xfrm>
            <a:off x="4832610" y="2301850"/>
            <a:ext cx="6697558" cy="3990975"/>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2800" dirty="0">
                <a:effectLst/>
                <a:latin typeface="Kinetic Letters Unjoined" panose="00000500000000000000" pitchFamily="50" charset="0"/>
                <a:ea typeface="Calibri" panose="020F0502020204030204" pitchFamily="34" charset="0"/>
                <a:cs typeface="Times New Roman" panose="02020603050405020304" pitchFamily="18" charset="0"/>
              </a:rPr>
              <a:t>Year 6 will continue to consolidate and refine what has been taught so far. They will ensure that the foundations are in place ready for the KS2 SATS papers including capital letters and full stops. They will focus on subjunctive forms in addition to using a full range of semi colons.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9174160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GB"/>
          </a:p>
        </p:txBody>
      </p:sp>
      <p:pic>
        <p:nvPicPr>
          <p:cNvPr id="1026" name="Picture 2" descr="Brick Wall Background – Free PowerPoint and Google Slides - SlideChe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668215" y="-217517"/>
            <a:ext cx="10855569" cy="2387600"/>
          </a:xfrm>
        </p:spPr>
        <p:txBody>
          <a:bodyPr>
            <a:normAutofit fontScale="90000"/>
          </a:bodyPr>
          <a:lstStyle/>
          <a:p>
            <a:r>
              <a:rPr lang="en-GB" sz="11500" u="sng" dirty="0" smtClean="0">
                <a:latin typeface="Kinetic Letters Joined" pitchFamily="50" charset="0"/>
              </a:rPr>
              <a:t>How can you help at home? </a:t>
            </a:r>
            <a:endParaRPr lang="en-GB" u="sng" dirty="0"/>
          </a:p>
        </p:txBody>
      </p:sp>
      <p:sp>
        <p:nvSpPr>
          <p:cNvPr id="12" name="Text Box 2"/>
          <p:cNvSpPr txBox="1">
            <a:spLocks noChangeArrowheads="1"/>
          </p:cNvSpPr>
          <p:nvPr/>
        </p:nvSpPr>
        <p:spPr bwMode="auto">
          <a:xfrm>
            <a:off x="668215" y="2301850"/>
            <a:ext cx="10861953" cy="3990975"/>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2800" b="1" u="sng" dirty="0" smtClean="0">
                <a:latin typeface="Kinetic Letters Joined" pitchFamily="50" charset="0"/>
              </a:rPr>
              <a:t>Step 1. </a:t>
            </a:r>
            <a:r>
              <a:rPr lang="en-GB" sz="2800" dirty="0" smtClean="0">
                <a:latin typeface="Kinetic Letters Joined" pitchFamily="50" charset="0"/>
              </a:rPr>
              <a:t/>
            </a:r>
            <a:br>
              <a:rPr lang="en-GB" sz="2800" dirty="0" smtClean="0">
                <a:latin typeface="Kinetic Letters Joined" pitchFamily="50" charset="0"/>
              </a:rPr>
            </a:br>
            <a:r>
              <a:rPr lang="en-GB" sz="2800" dirty="0" smtClean="0">
                <a:latin typeface="Kinetic Letters Joined" pitchFamily="50" charset="0"/>
              </a:rPr>
              <a:t>Re-read what has been written. </a:t>
            </a:r>
            <a:br>
              <a:rPr lang="en-GB" sz="2800" dirty="0" smtClean="0">
                <a:latin typeface="Kinetic Letters Joined" pitchFamily="50" charset="0"/>
              </a:rPr>
            </a:br>
            <a:r>
              <a:rPr lang="en-GB" sz="2800" b="1" u="sng" dirty="0" smtClean="0">
                <a:latin typeface="Kinetic Letters Joined" pitchFamily="50" charset="0"/>
              </a:rPr>
              <a:t>Step 2: </a:t>
            </a:r>
            <a:r>
              <a:rPr lang="en-GB" sz="2800" dirty="0" smtClean="0">
                <a:latin typeface="Kinetic Letters Joined" pitchFamily="50" charset="0"/>
              </a:rPr>
              <a:t/>
            </a:r>
            <a:br>
              <a:rPr lang="en-GB" sz="2800" dirty="0" smtClean="0">
                <a:latin typeface="Kinetic Letters Joined" pitchFamily="50" charset="0"/>
              </a:rPr>
            </a:br>
            <a:r>
              <a:rPr lang="en-GB" sz="2800" dirty="0" smtClean="0">
                <a:latin typeface="Kinetic Letters Joined" pitchFamily="50" charset="0"/>
              </a:rPr>
              <a:t>Highlight any errors in punctuation first and foremost. Don’t tell your child what is missing. Let them try to think for themselves. </a:t>
            </a:r>
            <a:br>
              <a:rPr lang="en-GB" sz="2800" dirty="0" smtClean="0">
                <a:latin typeface="Kinetic Letters Joined" pitchFamily="50" charset="0"/>
              </a:rPr>
            </a:br>
            <a:r>
              <a:rPr lang="en-GB" sz="2800" b="1" u="sng" dirty="0" smtClean="0">
                <a:latin typeface="Kinetic Letters Joined" pitchFamily="50" charset="0"/>
              </a:rPr>
              <a:t>Step 3: </a:t>
            </a:r>
            <a:r>
              <a:rPr lang="en-GB" sz="2800" dirty="0" smtClean="0">
                <a:latin typeface="Kinetic Letters Joined" pitchFamily="50" charset="0"/>
              </a:rPr>
              <a:t/>
            </a:r>
            <a:br>
              <a:rPr lang="en-GB" sz="2800" dirty="0" smtClean="0">
                <a:latin typeface="Kinetic Letters Joined" pitchFamily="50" charset="0"/>
              </a:rPr>
            </a:br>
            <a:r>
              <a:rPr lang="en-GB" sz="2800" dirty="0" smtClean="0">
                <a:latin typeface="Kinetic Letters Joined" pitchFamily="50" charset="0"/>
              </a:rPr>
              <a:t>Let them correct it above the word or at the end of the sentence.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4870717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311</TotalTime>
  <Words>482</Words>
  <Application>Microsoft Office PowerPoint</Application>
  <PresentationFormat>Widescreen</PresentationFormat>
  <Paragraphs>15</Paragraphs>
  <Slides>8</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8</vt:i4>
      </vt:variant>
    </vt:vector>
  </HeadingPairs>
  <TitlesOfParts>
    <vt:vector size="17" baseType="lpstr">
      <vt:lpstr>Arial</vt:lpstr>
      <vt:lpstr>Calibri</vt:lpstr>
      <vt:lpstr>Calibri Light</vt:lpstr>
      <vt:lpstr>Cambria Math</vt:lpstr>
      <vt:lpstr>Courier New</vt:lpstr>
      <vt:lpstr>Kinetic Letters Joined</vt:lpstr>
      <vt:lpstr>Kinetic Letters Unjoined</vt:lpstr>
      <vt:lpstr>Times New Roman</vt:lpstr>
      <vt:lpstr>Office Theme</vt:lpstr>
      <vt:lpstr>Editing at Barford </vt:lpstr>
      <vt:lpstr>What is editing?</vt:lpstr>
      <vt:lpstr> What are the different junctions in Barford Primary School? </vt:lpstr>
      <vt:lpstr>Editing in KS1</vt:lpstr>
      <vt:lpstr>Editing in KS1</vt:lpstr>
      <vt:lpstr>Editing in KS2</vt:lpstr>
      <vt:lpstr>Editing in Year 6</vt:lpstr>
      <vt:lpstr>How can you help at home?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Editing at Barford</dc:title>
  <dc:creator>Karl Matysik</dc:creator>
  <cp:lastModifiedBy>Karl Matysik</cp:lastModifiedBy>
  <cp:revision>5</cp:revision>
  <dcterms:created xsi:type="dcterms:W3CDTF">2025-10-16T10:01:59Z</dcterms:created>
  <dcterms:modified xsi:type="dcterms:W3CDTF">2025-10-16T15:13:21Z</dcterms:modified>
</cp:coreProperties>
</file>